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4"/>
  </p:notesMasterIdLst>
  <p:sldIdLst>
    <p:sldId id="302" r:id="rId2"/>
    <p:sldId id="304" r:id="rId3"/>
    <p:sldId id="257" r:id="rId4"/>
    <p:sldId id="258" r:id="rId5"/>
    <p:sldId id="259" r:id="rId6"/>
    <p:sldId id="308" r:id="rId7"/>
    <p:sldId id="315" r:id="rId8"/>
    <p:sldId id="309" r:id="rId9"/>
    <p:sldId id="316" r:id="rId10"/>
    <p:sldId id="310" r:id="rId11"/>
    <p:sldId id="312" r:id="rId12"/>
    <p:sldId id="317" r:id="rId13"/>
    <p:sldId id="311" r:id="rId14"/>
    <p:sldId id="260" r:id="rId15"/>
    <p:sldId id="261" r:id="rId16"/>
    <p:sldId id="262" r:id="rId17"/>
    <p:sldId id="266" r:id="rId18"/>
    <p:sldId id="313" r:id="rId19"/>
    <p:sldId id="318" r:id="rId20"/>
    <p:sldId id="319" r:id="rId21"/>
    <p:sldId id="320" r:id="rId22"/>
    <p:sldId id="314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1731B705-B231-4F1B-8DCC-5F5A02BC9D6F}">
          <p14:sldIdLst>
            <p14:sldId id="302"/>
            <p14:sldId id="304"/>
            <p14:sldId id="257"/>
            <p14:sldId id="258"/>
            <p14:sldId id="259"/>
            <p14:sldId id="308"/>
            <p14:sldId id="315"/>
            <p14:sldId id="309"/>
            <p14:sldId id="316"/>
            <p14:sldId id="310"/>
            <p14:sldId id="312"/>
            <p14:sldId id="317"/>
            <p14:sldId id="311"/>
            <p14:sldId id="260"/>
            <p14:sldId id="261"/>
            <p14:sldId id="262"/>
            <p14:sldId id="266"/>
            <p14:sldId id="313"/>
            <p14:sldId id="318"/>
            <p14:sldId id="319"/>
            <p14:sldId id="320"/>
            <p14:sldId id="314"/>
          </p14:sldIdLst>
        </p14:section>
        <p14:section name="Menú" id="{E8567138-926C-45D0-A7B8-B977037F5B0F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1812" userDrawn="1">
          <p15:clr>
            <a:srgbClr val="A4A3A4"/>
          </p15:clr>
        </p15:guide>
        <p15:guide id="6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799B01-314C-49CC-DB20-C95367B9D319}" name="Cristina Gutiérrez Jiménez" initials="CGJ" userId="S::cgutierrez@freepikco.onmicrosoft.com::9b066b6f-0938-49e6-9aab-2bba891a0f35" providerId="AD"/>
  <p188:author id="{1D697F11-E857-4E9B-674F-30490533E613}" name="Rubén Martín Sánchez" initials="RMS" userId="S::rmartin@freepikco.onmicrosoft.com::99c76c5c-dbd8-45dc-86f7-d64d860af3f1" providerId="AD"/>
  <p188:author id="{5EBDB1DB-79A8-947B-9063-5F17B44521F2}" name="Ruben Martin Sanchez" initials="RMS" userId="e84aa1c1e377097e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bén Martín Sánchez" initials="RMS" lastIdx="6" clrIdx="0">
    <p:extLst>
      <p:ext uri="{19B8F6BF-5375-455C-9EA6-DF929625EA0E}">
        <p15:presenceInfo xmlns:p15="http://schemas.microsoft.com/office/powerpoint/2012/main" userId="S::rmartin@freepikco.onmicrosoft.com::99c76c5c-dbd8-45dc-86f7-d64d860af3f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D7EC"/>
    <a:srgbClr val="D0D0D0"/>
    <a:srgbClr val="243799"/>
    <a:srgbClr val="000024"/>
    <a:srgbClr val="000030"/>
    <a:srgbClr val="D63E50"/>
    <a:srgbClr val="FFFFFF"/>
    <a:srgbClr val="2C3E50"/>
    <a:srgbClr val="ECF0F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0" autoAdjust="0"/>
    <p:restoredTop sz="95000" autoAdjust="0"/>
  </p:normalViewPr>
  <p:slideViewPr>
    <p:cSldViewPr snapToGrid="0" showGuides="1">
      <p:cViewPr varScale="1">
        <p:scale>
          <a:sx n="105" d="100"/>
          <a:sy n="105" d="100"/>
        </p:scale>
        <p:origin x="432" y="62"/>
      </p:cViewPr>
      <p:guideLst>
        <p:guide orient="horz" pos="1812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8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4" Type="http://schemas.openxmlformats.org/officeDocument/2006/relationships/slide" Target="slides/slide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67BE44-16D9-498D-B9BC-699C269B8776}" type="datetimeFigureOut">
              <a:rPr lang="es-ES" smtClean="0"/>
              <a:t>23/03/2025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6C962-256A-41B1-9BE6-B79E32628FC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850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6C962-256A-41B1-9BE6-B79E32628FC1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039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2330" y="3354377"/>
            <a:ext cx="4276144" cy="544488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CB4F19-FFDA-4854-975D-BB18B19ED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824" y="724705"/>
            <a:ext cx="3981156" cy="2128836"/>
          </a:xfrm>
        </p:spPr>
        <p:txBody>
          <a:bodyPr anchor="b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3207F-3A99-479A-8D98-54FCC6B2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3/23/2025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BC894-7C47-47FE-979B-D1600C3F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3D13E-9C06-4F32-B4E5-20DCCDD9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E1A90284-BB8E-44FF-BAF3-4210A062E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864" y="552450"/>
            <a:ext cx="6982236" cy="715566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EB6436-7B2F-4CF4-A7B3-637707BBD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042" y="1957372"/>
            <a:ext cx="2459540" cy="392482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76042" y="1564889"/>
            <a:ext cx="2459540" cy="392482"/>
          </a:xfrm>
        </p:spPr>
        <p:txBody>
          <a:bodyPr>
            <a:noAutofit/>
          </a:bodyPr>
          <a:lstStyle>
            <a:lvl1pPr marL="0" indent="0" algn="l">
              <a:buNone/>
              <a:defRPr sz="2500" b="1">
                <a:solidFill>
                  <a:schemeClr val="tx2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2445460-6BB8-4584-BBAD-2A746E4E886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23900" y="1696904"/>
            <a:ext cx="869950" cy="592890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D50625D-D1D2-4BED-A57E-AF2558964A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869858" y="1957372"/>
            <a:ext cx="2459540" cy="392482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B24D4A-24D4-4C19-B8E4-B7B34D055A2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869858" y="1564889"/>
            <a:ext cx="2459538" cy="392482"/>
          </a:xfrm>
        </p:spPr>
        <p:txBody>
          <a:bodyPr>
            <a:noAutofit/>
          </a:bodyPr>
          <a:lstStyle>
            <a:lvl1pPr marL="0" indent="0" algn="l">
              <a:buNone/>
              <a:defRPr sz="2500" b="1">
                <a:solidFill>
                  <a:schemeClr val="tx2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F97CD13-C2D8-4DF9-B701-0C88073DB5E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910419" y="1696904"/>
            <a:ext cx="881062" cy="592890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29610B-4413-481B-B9E0-8FEBA647F1CE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5869856" y="3285459"/>
            <a:ext cx="2459540" cy="392482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9E34447-83CD-4552-9429-F4C44AEEADE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869856" y="2892976"/>
            <a:ext cx="2459538" cy="392482"/>
          </a:xfrm>
        </p:spPr>
        <p:txBody>
          <a:bodyPr>
            <a:noAutofit/>
          </a:bodyPr>
          <a:lstStyle>
            <a:lvl1pPr marL="0" indent="0" algn="l">
              <a:buNone/>
              <a:defRPr sz="2500" b="1">
                <a:solidFill>
                  <a:schemeClr val="tx2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D68B7FF-8382-40DA-B2CD-B737321134AF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910417" y="3024114"/>
            <a:ext cx="881062" cy="592890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1443ACC-3C2E-43B1-9C41-F1B650BA568E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676042" y="3353003"/>
            <a:ext cx="2459540" cy="392482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307829D-4950-496A-B2D0-D6A3A027FF4A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676042" y="2960520"/>
            <a:ext cx="2459540" cy="392482"/>
          </a:xfrm>
        </p:spPr>
        <p:txBody>
          <a:bodyPr>
            <a:noAutofit/>
          </a:bodyPr>
          <a:lstStyle>
            <a:lvl1pPr marL="0" indent="0" algn="l">
              <a:buNone/>
              <a:defRPr sz="2500" b="1">
                <a:solidFill>
                  <a:schemeClr val="tx2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A44834D-2338-486D-8D4E-217E192CEA8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23900" y="3024114"/>
            <a:ext cx="869950" cy="592890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371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16C9-25F2-4E9A-9F78-0530A54C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5ED5E6-9651-4767-9A5B-CB3879448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815" y="3023917"/>
            <a:ext cx="2294252" cy="113061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  <a:lvl2pPr algn="ctr">
              <a:defRPr sz="1400">
                <a:solidFill>
                  <a:schemeClr val="accent1"/>
                </a:solidFill>
              </a:defRPr>
            </a:lvl2pPr>
            <a:lvl3pPr algn="ctr">
              <a:defRPr sz="1400">
                <a:solidFill>
                  <a:schemeClr val="accent1"/>
                </a:solidFill>
              </a:defRPr>
            </a:lvl3pPr>
            <a:lvl4pPr algn="ctr">
              <a:defRPr sz="1400">
                <a:solidFill>
                  <a:schemeClr val="accent1"/>
                </a:solidFill>
              </a:defRPr>
            </a:lvl4pPr>
            <a:lvl5pPr algn="ctr"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AEA3490-67CC-4B49-867B-59A5F0527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41702" y="3023917"/>
            <a:ext cx="2281492" cy="113061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 sz="1400">
                <a:solidFill>
                  <a:schemeClr val="bg1"/>
                </a:solidFill>
              </a:defRPr>
            </a:lvl3pPr>
            <a:lvl4pPr algn="ctr">
              <a:defRPr sz="1400">
                <a:solidFill>
                  <a:schemeClr val="bg1"/>
                </a:solidFill>
              </a:defRPr>
            </a:lvl4pPr>
            <a:lvl5pPr algn="ctr"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4A65C1-537A-49EC-B360-2884C343A2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88737" y="2516713"/>
            <a:ext cx="2522408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 b="1">
                <a:solidFill>
                  <a:schemeClr val="accent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A576A6E-6F7A-44AB-90FE-92E4056E8F3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328259" y="2515035"/>
            <a:ext cx="2508378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ABFA7B1-3F38-4BB3-990D-E15E1AAD4718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067829" y="3023916"/>
            <a:ext cx="2251198" cy="113061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  <a:lvl2pPr algn="ctr">
              <a:defRPr sz="1400">
                <a:solidFill>
                  <a:schemeClr val="accent1"/>
                </a:solidFill>
              </a:defRPr>
            </a:lvl2pPr>
            <a:lvl3pPr algn="ctr">
              <a:defRPr sz="1400">
                <a:solidFill>
                  <a:schemeClr val="accent1"/>
                </a:solidFill>
              </a:defRPr>
            </a:lvl3pPr>
            <a:lvl4pPr algn="ctr">
              <a:defRPr sz="1400">
                <a:solidFill>
                  <a:schemeClr val="accent1"/>
                </a:solidFill>
              </a:defRPr>
            </a:lvl4pPr>
            <a:lvl5pPr algn="ctr"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0E1E2C2-B2A4-4196-9BED-46BB448A9BBA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948037" y="2510885"/>
            <a:ext cx="2490780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 b="1">
                <a:solidFill>
                  <a:schemeClr val="accent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13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492" y="2238493"/>
            <a:ext cx="5053016" cy="648552"/>
          </a:xfrm>
        </p:spPr>
        <p:txBody>
          <a:bodyPr anchor="b">
            <a:noAutofit/>
          </a:bodyPr>
          <a:lstStyle>
            <a:lvl1pPr algn="ctr">
              <a:defRPr sz="5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45492" y="2887044"/>
            <a:ext cx="5053016" cy="273224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979447" y="654122"/>
            <a:ext cx="1185106" cy="1053202"/>
          </a:xfr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None/>
              <a:defRPr sz="5000" b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371600"/>
            <a:ext cx="7696200" cy="291465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1451" y="1883933"/>
            <a:ext cx="4205722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algn="ctr">
              <a:defRPr sz="14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2pPr>
            <a:lvl3pPr algn="ctr">
              <a:defRPr sz="14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3pPr>
            <a:lvl4pPr algn="ctr">
              <a:defRPr sz="14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4pPr>
            <a:lvl5pPr algn="ctr">
              <a:defRPr sz="14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0076" y="3332202"/>
            <a:ext cx="4205722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algn="ctr"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2pPr>
            <a:lvl3pPr algn="ctr"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3pPr>
            <a:lvl4pPr algn="ctr"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4pPr>
            <a:lvl5pPr algn="ctr"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47D2E8C-1B66-4B58-9E61-419F96DF9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8" y="552450"/>
            <a:ext cx="7161212" cy="715566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7D406E-515A-4F43-9A01-A05A4C6D192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041451" y="1476702"/>
            <a:ext cx="4205722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 b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5C9BD97-A085-490E-8875-69685121698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940076" y="2924971"/>
            <a:ext cx="4205722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 b="1">
                <a:solidFill>
                  <a:schemeClr val="bg2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F4D262-4304-4942-A3F4-533BE53D9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4946095" cy="715566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58F2FA8-CE04-4EA8-8FF9-F539B9C9B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3904" y="1579128"/>
            <a:ext cx="4139739" cy="2556309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2pPr>
            <a:lvl3pPr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3pPr>
            <a:lvl4pPr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4pPr>
            <a:lvl5pPr>
              <a:defRPr sz="14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75260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6070" y="1073773"/>
            <a:ext cx="3046299" cy="1890137"/>
          </a:xfrm>
        </p:spPr>
        <p:txBody>
          <a:bodyPr anchor="b">
            <a:noAutofit/>
          </a:bodyPr>
          <a:lstStyle>
            <a:lvl1pPr>
              <a:defRPr sz="35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3900" y="1"/>
            <a:ext cx="3848100" cy="477202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6070" y="3153330"/>
            <a:ext cx="3354030" cy="11213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30"/>
            </a:gs>
            <a:gs pos="46000">
              <a:srgbClr val="000024"/>
            </a:gs>
            <a:gs pos="92000">
              <a:srgbClr val="243799"/>
            </a:gs>
            <a:gs pos="100000">
              <a:srgbClr val="D0D0D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3EFF7-90E2-431F-8E31-BA0CE4C55B2F}" type="datetimeFigureOut">
              <a:rPr lang="en-US" smtClean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6" r:id="rId6"/>
    <p:sldLayoutId id="2147483658" r:id="rId7"/>
    <p:sldLayoutId id="2147483671" r:id="rId8"/>
    <p:sldLayoutId id="2147483672" r:id="rId9"/>
    <p:sldLayoutId id="2147483659" r:id="rId10"/>
    <p:sldLayoutId id="2147483670" r:id="rId11"/>
    <p:sldLayoutId id="2147483675" r:id="rId12"/>
    <p:sldLayoutId id="2147483677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bg1"/>
          </a:solidFill>
          <a:latin typeface="Rubik" pitchFamily="2" charset="-79"/>
          <a:ea typeface="+mj-ea"/>
          <a:cs typeface="Rubik" pitchFamily="2" charset="-79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Biome" panose="020B0502040204020203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Biome" panose="020B0502040204020203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Biome" panose="020B0502040204020203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Biome" panose="020B0502040204020203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Inter" panose="02000503000000020004" pitchFamily="2" charset="0"/>
          <a:ea typeface="Inter" panose="02000503000000020004" pitchFamily="2" charset="0"/>
          <a:cs typeface="Biome" panose="020B0502040204020203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1681" y="756023"/>
            <a:ext cx="3981156" cy="2128836"/>
          </a:xfrm>
        </p:spPr>
        <p:txBody>
          <a:bodyPr anchor="t"/>
          <a:lstStyle/>
          <a:p>
            <a:r>
              <a:rPr lang="en-US" dirty="0">
                <a:noFill/>
              </a:rPr>
              <a:t>Interactive Corporate Interface for Business</a:t>
            </a:r>
          </a:p>
        </p:txBody>
      </p:sp>
      <p:grpSp>
        <p:nvGrpSpPr>
          <p:cNvPr id="132" name="Google Shape;4579;p14">
            <a:extLst>
              <a:ext uri="{FF2B5EF4-FFF2-40B4-BE49-F238E27FC236}">
                <a16:creationId xmlns:a16="http://schemas.microsoft.com/office/drawing/2014/main" id="{DF5BD570-93E6-44D4-8A98-B2AFC8EEA570}"/>
              </a:ext>
            </a:extLst>
          </p:cNvPr>
          <p:cNvGrpSpPr/>
          <p:nvPr/>
        </p:nvGrpSpPr>
        <p:grpSpPr>
          <a:xfrm>
            <a:off x="274397" y="1710854"/>
            <a:ext cx="298169" cy="339253"/>
            <a:chOff x="1529350" y="258825"/>
            <a:chExt cx="423475" cy="481825"/>
          </a:xfrm>
          <a:noFill/>
        </p:grpSpPr>
        <p:sp>
          <p:nvSpPr>
            <p:cNvPr id="133" name="Google Shape;4580;p14">
              <a:extLst>
                <a:ext uri="{FF2B5EF4-FFF2-40B4-BE49-F238E27FC236}">
                  <a16:creationId xmlns:a16="http://schemas.microsoft.com/office/drawing/2014/main" id="{7A375A49-868A-413F-928A-367AFE0936A3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4" name="Google Shape;4581;p14">
              <a:extLst>
                <a:ext uri="{FF2B5EF4-FFF2-40B4-BE49-F238E27FC236}">
                  <a16:creationId xmlns:a16="http://schemas.microsoft.com/office/drawing/2014/main" id="{D696C9D4-92B4-4DA8-943F-F9AC6C00BA8E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3" name="Szövegdoboz 2">
            <a:extLst>
              <a:ext uri="{FF2B5EF4-FFF2-40B4-BE49-F238E27FC236}">
                <a16:creationId xmlns:a16="http://schemas.microsoft.com/office/drawing/2014/main" id="{713360BD-3DA7-4721-9A1D-6B521FA77B87}"/>
              </a:ext>
            </a:extLst>
          </p:cNvPr>
          <p:cNvSpPr txBox="1"/>
          <p:nvPr/>
        </p:nvSpPr>
        <p:spPr>
          <a:xfrm>
            <a:off x="2371422" y="259186"/>
            <a:ext cx="4557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Kisvárdai SZC Fehérgyarmati Petőfi Sándor Technikum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zövegdoboz 68">
            <a:extLst>
              <a:ext uri="{FF2B5EF4-FFF2-40B4-BE49-F238E27FC236}">
                <a16:creationId xmlns:a16="http://schemas.microsoft.com/office/drawing/2014/main" id="{8492D127-1609-415D-9649-6607BFDAA1D7}"/>
              </a:ext>
            </a:extLst>
          </p:cNvPr>
          <p:cNvSpPr txBox="1"/>
          <p:nvPr/>
        </p:nvSpPr>
        <p:spPr>
          <a:xfrm>
            <a:off x="2595002" y="1756584"/>
            <a:ext cx="3981156" cy="83099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>
                <a:ln>
                  <a:solidFill>
                    <a:srgbClr val="002060"/>
                  </a:solidFill>
                </a:ln>
                <a:solidFill>
                  <a:srgbClr val="0070C0"/>
                </a:solidFill>
                <a:effectLst>
                  <a:glow rad="63500">
                    <a:schemeClr val="tx1">
                      <a:alpha val="40000"/>
                    </a:schemeClr>
                  </a:glow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Quick</a:t>
            </a:r>
            <a:r>
              <a:rPr lang="hu-HU" sz="4800" b="1" dirty="0">
                <a:ln>
                  <a:solidFill>
                    <a:srgbClr val="002060"/>
                  </a:solidFill>
                </a:ln>
                <a:effectLst>
                  <a:glow rad="63500">
                    <a:schemeClr val="tx1">
                      <a:alpha val="40000"/>
                    </a:schemeClr>
                  </a:glow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4800" b="1" dirty="0">
                <a:ln>
                  <a:solidFill>
                    <a:srgbClr val="002060"/>
                  </a:solidFill>
                </a:ln>
                <a:solidFill>
                  <a:srgbClr val="FFC000"/>
                </a:solidFill>
                <a:effectLst>
                  <a:glow rad="63500">
                    <a:schemeClr val="tx1">
                      <a:alpha val="40000"/>
                    </a:schemeClr>
                  </a:glow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Serve</a:t>
            </a:r>
            <a:endParaRPr lang="en-US" sz="4800" b="1" dirty="0">
              <a:ln>
                <a:solidFill>
                  <a:srgbClr val="002060"/>
                </a:solidFill>
              </a:ln>
              <a:solidFill>
                <a:srgbClr val="FFC000"/>
              </a:solidFill>
              <a:effectLst>
                <a:glow rad="63500">
                  <a:schemeClr val="tx1">
                    <a:alpha val="40000"/>
                  </a:schemeClr>
                </a:glow>
                <a:innerShdw blurRad="63500" dist="50800" dir="108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zövegdoboz 71">
            <a:extLst>
              <a:ext uri="{FF2B5EF4-FFF2-40B4-BE49-F238E27FC236}">
                <a16:creationId xmlns:a16="http://schemas.microsoft.com/office/drawing/2014/main" id="{6F6515EE-9BD4-4886-B0F7-E4630F5FE9FB}"/>
              </a:ext>
            </a:extLst>
          </p:cNvPr>
          <p:cNvSpPr txBox="1"/>
          <p:nvPr/>
        </p:nvSpPr>
        <p:spPr>
          <a:xfrm>
            <a:off x="2581422" y="690544"/>
            <a:ext cx="3981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zövegdoboz 74">
            <a:extLst>
              <a:ext uri="{FF2B5EF4-FFF2-40B4-BE49-F238E27FC236}">
                <a16:creationId xmlns:a16="http://schemas.microsoft.com/office/drawing/2014/main" id="{70CFD649-67A0-4769-9429-56707020DAAE}"/>
              </a:ext>
            </a:extLst>
          </p:cNvPr>
          <p:cNvSpPr txBox="1"/>
          <p:nvPr/>
        </p:nvSpPr>
        <p:spPr>
          <a:xfrm>
            <a:off x="341905" y="3953974"/>
            <a:ext cx="2132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rgbClr val="ECF0F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Markulinec Viktória</a:t>
            </a:r>
            <a:endParaRPr lang="en-US" sz="1600" b="1" dirty="0">
              <a:solidFill>
                <a:srgbClr val="ECF0F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84510020-E326-42B8-BA11-748E764E9363}"/>
              </a:ext>
            </a:extLst>
          </p:cNvPr>
          <p:cNvCxnSpPr>
            <a:cxnSpLocks/>
          </p:cNvCxnSpPr>
          <p:nvPr/>
        </p:nvCxnSpPr>
        <p:spPr>
          <a:xfrm>
            <a:off x="2364997" y="3859157"/>
            <a:ext cx="4487762" cy="0"/>
          </a:xfrm>
          <a:prstGeom prst="line">
            <a:avLst/>
          </a:prstGeom>
          <a:ln w="38100">
            <a:solidFill>
              <a:srgbClr val="FFFFFF">
                <a:alpha val="78039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3" name="Szövegdoboz 82">
            <a:extLst>
              <a:ext uri="{FF2B5EF4-FFF2-40B4-BE49-F238E27FC236}">
                <a16:creationId xmlns:a16="http://schemas.microsoft.com/office/drawing/2014/main" id="{4A357E67-CFE9-4834-8413-7A1D6739041B}"/>
              </a:ext>
            </a:extLst>
          </p:cNvPr>
          <p:cNvSpPr txBox="1"/>
          <p:nvPr/>
        </p:nvSpPr>
        <p:spPr>
          <a:xfrm>
            <a:off x="3473513" y="3543916"/>
            <a:ext cx="2220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Készítette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68B89C53-8A97-44A3-9E14-926211FEA2F2}"/>
              </a:ext>
            </a:extLst>
          </p:cNvPr>
          <p:cNvSpPr/>
          <p:nvPr/>
        </p:nvSpPr>
        <p:spPr>
          <a:xfrm>
            <a:off x="494429" y="1304503"/>
            <a:ext cx="1917616" cy="2597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0" name="Google Shape;9763;p16">
            <a:extLst>
              <a:ext uri="{FF2B5EF4-FFF2-40B4-BE49-F238E27FC236}">
                <a16:creationId xmlns:a16="http://schemas.microsoft.com/office/drawing/2014/main" id="{A295B88B-19B4-4E2C-BF76-0D0CA5052A56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91" name="Google Shape;9764;p16">
              <a:extLst>
                <a:ext uri="{FF2B5EF4-FFF2-40B4-BE49-F238E27FC236}">
                  <a16:creationId xmlns:a16="http://schemas.microsoft.com/office/drawing/2014/main" id="{C9E64F95-F3CB-4B67-9A60-D6E1F6FDCFCE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765;p16">
              <a:extLst>
                <a:ext uri="{FF2B5EF4-FFF2-40B4-BE49-F238E27FC236}">
                  <a16:creationId xmlns:a16="http://schemas.microsoft.com/office/drawing/2014/main" id="{88B92F6B-5745-4507-84FC-169C4AE32E40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9766;p16">
              <a:extLst>
                <a:ext uri="{FF2B5EF4-FFF2-40B4-BE49-F238E27FC236}">
                  <a16:creationId xmlns:a16="http://schemas.microsoft.com/office/drawing/2014/main" id="{360DC616-05D5-4F1B-8010-923FD8A24621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767;p16">
              <a:extLst>
                <a:ext uri="{FF2B5EF4-FFF2-40B4-BE49-F238E27FC236}">
                  <a16:creationId xmlns:a16="http://schemas.microsoft.com/office/drawing/2014/main" id="{5127A850-1A15-4FB9-8A30-B906084404AF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5" name="Forma libre: forma 162">
            <a:extLst>
              <a:ext uri="{FF2B5EF4-FFF2-40B4-BE49-F238E27FC236}">
                <a16:creationId xmlns:a16="http://schemas.microsoft.com/office/drawing/2014/main" id="{4562C62A-33C2-4756-858D-E3A9A29BA698}"/>
              </a:ext>
            </a:extLst>
          </p:cNvPr>
          <p:cNvSpPr/>
          <p:nvPr/>
        </p:nvSpPr>
        <p:spPr>
          <a:xfrm>
            <a:off x="-9953950" y="4682916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96" name="Ellipszis 95">
            <a:extLst>
              <a:ext uri="{FF2B5EF4-FFF2-40B4-BE49-F238E27FC236}">
                <a16:creationId xmlns:a16="http://schemas.microsoft.com/office/drawing/2014/main" id="{FB31FA3A-78BE-4438-98D4-50A2F1E2669B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Szövegdoboz 96">
            <a:extLst>
              <a:ext uri="{FF2B5EF4-FFF2-40B4-BE49-F238E27FC236}">
                <a16:creationId xmlns:a16="http://schemas.microsoft.com/office/drawing/2014/main" id="{DB7D3C53-54AC-4751-A33D-A3B2EFC2F6EE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8" name="Ellipszis 97">
            <a:extLst>
              <a:ext uri="{FF2B5EF4-FFF2-40B4-BE49-F238E27FC236}">
                <a16:creationId xmlns:a16="http://schemas.microsoft.com/office/drawing/2014/main" id="{65E7DC11-80F7-4148-A51B-EBE8CD4F3073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Szövegdoboz 98">
            <a:extLst>
              <a:ext uri="{FF2B5EF4-FFF2-40B4-BE49-F238E27FC236}">
                <a16:creationId xmlns:a16="http://schemas.microsoft.com/office/drawing/2014/main" id="{265C0F9E-29FC-474C-887F-7E90010D5263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2" name="Ellipszis 101">
            <a:extLst>
              <a:ext uri="{FF2B5EF4-FFF2-40B4-BE49-F238E27FC236}">
                <a16:creationId xmlns:a16="http://schemas.microsoft.com/office/drawing/2014/main" id="{29F048DD-3A56-48F6-A829-B2A8570CF971}"/>
              </a:ext>
            </a:extLst>
          </p:cNvPr>
          <p:cNvSpPr/>
          <p:nvPr/>
        </p:nvSpPr>
        <p:spPr>
          <a:xfrm>
            <a:off x="4306576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Szövegdoboz 102">
            <a:extLst>
              <a:ext uri="{FF2B5EF4-FFF2-40B4-BE49-F238E27FC236}">
                <a16:creationId xmlns:a16="http://schemas.microsoft.com/office/drawing/2014/main" id="{3F76E858-20D7-4EEA-8A88-8C63224F4E38}"/>
              </a:ext>
            </a:extLst>
          </p:cNvPr>
          <p:cNvSpPr txBox="1"/>
          <p:nvPr/>
        </p:nvSpPr>
        <p:spPr>
          <a:xfrm>
            <a:off x="3769755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4" name="Ellipszis 103">
            <a:extLst>
              <a:ext uri="{FF2B5EF4-FFF2-40B4-BE49-F238E27FC236}">
                <a16:creationId xmlns:a16="http://schemas.microsoft.com/office/drawing/2014/main" id="{38E2FE6C-71CD-46D0-B815-43669367E5CE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Szövegdoboz 104">
            <a:extLst>
              <a:ext uri="{FF2B5EF4-FFF2-40B4-BE49-F238E27FC236}">
                <a16:creationId xmlns:a16="http://schemas.microsoft.com/office/drawing/2014/main" id="{DDF0B630-B297-468D-8D2F-93F028F537BC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6" name="Ellipszis 105">
            <a:extLst>
              <a:ext uri="{FF2B5EF4-FFF2-40B4-BE49-F238E27FC236}">
                <a16:creationId xmlns:a16="http://schemas.microsoft.com/office/drawing/2014/main" id="{94400ABA-AAB8-4869-AB9E-17B0271B0E9F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Szövegdoboz 106">
            <a:extLst>
              <a:ext uri="{FF2B5EF4-FFF2-40B4-BE49-F238E27FC236}">
                <a16:creationId xmlns:a16="http://schemas.microsoft.com/office/drawing/2014/main" id="{249DC0C7-F43E-41DE-B174-C3B30D8CBFF7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2CC724E-4C11-4E82-A244-614F0C31F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28" y="1148244"/>
            <a:ext cx="1835931" cy="2753897"/>
          </a:xfrm>
          <a:prstGeom prst="rect">
            <a:avLst/>
          </a:prstGeom>
        </p:spPr>
      </p:pic>
      <p:grpSp>
        <p:nvGrpSpPr>
          <p:cNvPr id="47" name="Google Shape;4579;p14">
            <a:extLst>
              <a:ext uri="{FF2B5EF4-FFF2-40B4-BE49-F238E27FC236}">
                <a16:creationId xmlns:a16="http://schemas.microsoft.com/office/drawing/2014/main" id="{9D9C1DFC-7452-40AC-853F-7542F5D2100C}"/>
              </a:ext>
            </a:extLst>
          </p:cNvPr>
          <p:cNvGrpSpPr/>
          <p:nvPr/>
        </p:nvGrpSpPr>
        <p:grpSpPr>
          <a:xfrm>
            <a:off x="6706120" y="1710854"/>
            <a:ext cx="298169" cy="339253"/>
            <a:chOff x="1529350" y="258825"/>
            <a:chExt cx="423475" cy="481825"/>
          </a:xfrm>
          <a:noFill/>
        </p:grpSpPr>
        <p:sp>
          <p:nvSpPr>
            <p:cNvPr id="48" name="Google Shape;4580;p14">
              <a:extLst>
                <a:ext uri="{FF2B5EF4-FFF2-40B4-BE49-F238E27FC236}">
                  <a16:creationId xmlns:a16="http://schemas.microsoft.com/office/drawing/2014/main" id="{CA9AFAF8-5557-46CB-8589-DEC71CEFB661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49" name="Google Shape;4581;p14">
              <a:extLst>
                <a:ext uri="{FF2B5EF4-FFF2-40B4-BE49-F238E27FC236}">
                  <a16:creationId xmlns:a16="http://schemas.microsoft.com/office/drawing/2014/main" id="{334B92B5-AFB1-4D2F-9469-0C81F70B2EC9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F1A516E6-3FC2-4CAA-946B-FB132149EC1C}"/>
              </a:ext>
            </a:extLst>
          </p:cNvPr>
          <p:cNvSpPr txBox="1"/>
          <p:nvPr/>
        </p:nvSpPr>
        <p:spPr>
          <a:xfrm>
            <a:off x="6669147" y="3953974"/>
            <a:ext cx="2132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rgbClr val="ECF0F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Molnár Péter</a:t>
            </a:r>
            <a:endParaRPr lang="en-US" sz="1600" b="1" dirty="0">
              <a:solidFill>
                <a:srgbClr val="ECF0F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églalap 50">
            <a:extLst>
              <a:ext uri="{FF2B5EF4-FFF2-40B4-BE49-F238E27FC236}">
                <a16:creationId xmlns:a16="http://schemas.microsoft.com/office/drawing/2014/main" id="{2BEBE931-02A2-47E5-940B-5C5A586CD375}"/>
              </a:ext>
            </a:extLst>
          </p:cNvPr>
          <p:cNvSpPr/>
          <p:nvPr/>
        </p:nvSpPr>
        <p:spPr>
          <a:xfrm>
            <a:off x="6852759" y="1304503"/>
            <a:ext cx="1836276" cy="2597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BA46DE3D-43A3-46D2-9AAE-A4F7887EB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759" y="1148244"/>
            <a:ext cx="1836275" cy="275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6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"/>
    </mc:Choice>
    <mc:Fallback xmlns="">
      <p:transition spd="slow"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483" y="276930"/>
            <a:ext cx="2123883" cy="492070"/>
          </a:xfrm>
        </p:spPr>
        <p:txBody>
          <a:bodyPr/>
          <a:lstStyle/>
          <a:p>
            <a:r>
              <a:rPr lang="hu-HU" sz="2400" dirty="0">
                <a:solidFill>
                  <a:srgbClr val="8CD7EC"/>
                </a:solidFill>
              </a:rPr>
              <a:t>Adatbázis</a:t>
            </a:r>
            <a:endParaRPr lang="en-US" sz="2400" dirty="0">
              <a:solidFill>
                <a:srgbClr val="8CD7EC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34744" y="224310"/>
            <a:ext cx="683945" cy="597310"/>
          </a:xfrm>
          <a:solidFill>
            <a:schemeClr val="bg2"/>
          </a:solidFill>
        </p:spPr>
        <p:txBody>
          <a:bodyPr anchor="ctr"/>
          <a:lstStyle/>
          <a:p>
            <a:r>
              <a:rPr lang="es-ES" sz="2800" dirty="0"/>
              <a:t>0</a:t>
            </a:r>
            <a:r>
              <a:rPr lang="hu-HU" sz="2800" dirty="0"/>
              <a:t>3</a:t>
            </a:r>
            <a:endParaRPr lang="en-US" sz="2000" dirty="0"/>
          </a:p>
        </p:txBody>
      </p:sp>
      <p:grpSp>
        <p:nvGrpSpPr>
          <p:cNvPr id="43" name="Google Shape;5803;p16">
            <a:extLst>
              <a:ext uri="{FF2B5EF4-FFF2-40B4-BE49-F238E27FC236}">
                <a16:creationId xmlns:a16="http://schemas.microsoft.com/office/drawing/2014/main" id="{88DCA3D4-4F52-4C28-887B-728971F254D5}"/>
              </a:ext>
            </a:extLst>
          </p:cNvPr>
          <p:cNvGrpSpPr/>
          <p:nvPr/>
        </p:nvGrpSpPr>
        <p:grpSpPr>
          <a:xfrm>
            <a:off x="434745" y="1632367"/>
            <a:ext cx="406338" cy="398361"/>
            <a:chOff x="2037825" y="3981825"/>
            <a:chExt cx="296175" cy="295375"/>
          </a:xfrm>
          <a:noFill/>
        </p:grpSpPr>
        <p:sp>
          <p:nvSpPr>
            <p:cNvPr id="44" name="Google Shape;5804;p16">
              <a:extLst>
                <a:ext uri="{FF2B5EF4-FFF2-40B4-BE49-F238E27FC236}">
                  <a16:creationId xmlns:a16="http://schemas.microsoft.com/office/drawing/2014/main" id="{20B13933-8685-4659-A2D1-52273CC6122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5805;p16">
              <a:extLst>
                <a:ext uri="{FF2B5EF4-FFF2-40B4-BE49-F238E27FC236}">
                  <a16:creationId xmlns:a16="http://schemas.microsoft.com/office/drawing/2014/main" id="{FE6BA108-D984-4BA2-91B2-9A83E0444047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5806;p16">
              <a:extLst>
                <a:ext uri="{FF2B5EF4-FFF2-40B4-BE49-F238E27FC236}">
                  <a16:creationId xmlns:a16="http://schemas.microsoft.com/office/drawing/2014/main" id="{DECC05F4-8D08-4CAF-BEF0-73FC99DA06A3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oogle Shape;9763;p16">
            <a:extLst>
              <a:ext uri="{FF2B5EF4-FFF2-40B4-BE49-F238E27FC236}">
                <a16:creationId xmlns:a16="http://schemas.microsoft.com/office/drawing/2014/main" id="{32453E5F-030F-468C-9AF8-12212E8287B1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37" name="Google Shape;9764;p16">
              <a:extLst>
                <a:ext uri="{FF2B5EF4-FFF2-40B4-BE49-F238E27FC236}">
                  <a16:creationId xmlns:a16="http://schemas.microsoft.com/office/drawing/2014/main" id="{0CDEFFF8-D20A-431A-973C-772DAF82EF3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65;p16">
              <a:extLst>
                <a:ext uri="{FF2B5EF4-FFF2-40B4-BE49-F238E27FC236}">
                  <a16:creationId xmlns:a16="http://schemas.microsoft.com/office/drawing/2014/main" id="{EC5386F2-E7E9-42F7-9913-2A82A50F201B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66;p16">
              <a:extLst>
                <a:ext uri="{FF2B5EF4-FFF2-40B4-BE49-F238E27FC236}">
                  <a16:creationId xmlns:a16="http://schemas.microsoft.com/office/drawing/2014/main" id="{E538837A-CB58-4929-9B34-50B9EE7C4E9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67;p16">
              <a:extLst>
                <a:ext uri="{FF2B5EF4-FFF2-40B4-BE49-F238E27FC236}">
                  <a16:creationId xmlns:a16="http://schemas.microsoft.com/office/drawing/2014/main" id="{BAFC04ED-205F-4E8B-A7E8-C0D9BD65919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Forma libre: forma 162">
            <a:extLst>
              <a:ext uri="{FF2B5EF4-FFF2-40B4-BE49-F238E27FC236}">
                <a16:creationId xmlns:a16="http://schemas.microsoft.com/office/drawing/2014/main" id="{A42A42CD-D75B-487F-B665-9C5BA13D3CBB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2" name="Ellipszis 141">
            <a:extLst>
              <a:ext uri="{FF2B5EF4-FFF2-40B4-BE49-F238E27FC236}">
                <a16:creationId xmlns:a16="http://schemas.microsoft.com/office/drawing/2014/main" id="{8E0E29A9-B129-4274-A8B5-EAD2021BE961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zövegdoboz 142">
            <a:extLst>
              <a:ext uri="{FF2B5EF4-FFF2-40B4-BE49-F238E27FC236}">
                <a16:creationId xmlns:a16="http://schemas.microsoft.com/office/drawing/2014/main" id="{EBACD2C7-0C9F-4F93-AA55-FBD957AE7079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4" name="Ellipszis 143">
            <a:extLst>
              <a:ext uri="{FF2B5EF4-FFF2-40B4-BE49-F238E27FC236}">
                <a16:creationId xmlns:a16="http://schemas.microsoft.com/office/drawing/2014/main" id="{E262D15E-B7C6-4EEB-B56E-9F144C476AE7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zövegdoboz 144">
            <a:extLst>
              <a:ext uri="{FF2B5EF4-FFF2-40B4-BE49-F238E27FC236}">
                <a16:creationId xmlns:a16="http://schemas.microsoft.com/office/drawing/2014/main" id="{054A8564-C9E8-4C33-ABC6-537E4CEF2928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Ellipszis 145">
            <a:extLst>
              <a:ext uri="{FF2B5EF4-FFF2-40B4-BE49-F238E27FC236}">
                <a16:creationId xmlns:a16="http://schemas.microsoft.com/office/drawing/2014/main" id="{5D8F44BE-D3CD-41BE-BAA6-82F3601788B7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zövegdoboz 146">
            <a:extLst>
              <a:ext uri="{FF2B5EF4-FFF2-40B4-BE49-F238E27FC236}">
                <a16:creationId xmlns:a16="http://schemas.microsoft.com/office/drawing/2014/main" id="{73C21AF8-A200-43BD-B7C4-D93CA1FC3334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Ellipszis 147">
            <a:extLst>
              <a:ext uri="{FF2B5EF4-FFF2-40B4-BE49-F238E27FC236}">
                <a16:creationId xmlns:a16="http://schemas.microsoft.com/office/drawing/2014/main" id="{B0A5128D-7FC3-4ED4-8FF5-F1B0CD2C53B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zövegdoboz 148">
            <a:extLst>
              <a:ext uri="{FF2B5EF4-FFF2-40B4-BE49-F238E27FC236}">
                <a16:creationId xmlns:a16="http://schemas.microsoft.com/office/drawing/2014/main" id="{60F5EEC9-653C-4A56-9458-EEAA10958C5F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0" name="Ellipszis 149">
            <a:extLst>
              <a:ext uri="{FF2B5EF4-FFF2-40B4-BE49-F238E27FC236}">
                <a16:creationId xmlns:a16="http://schemas.microsoft.com/office/drawing/2014/main" id="{AEDC69B8-4057-44AA-81A1-2F6089826F0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BD599907-7A03-48B0-824F-2A87DB1A5195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9DAE1FB-8130-48F9-8E55-E800A8E17BF2}"/>
              </a:ext>
            </a:extLst>
          </p:cNvPr>
          <p:cNvSpPr txBox="1"/>
          <p:nvPr/>
        </p:nvSpPr>
        <p:spPr>
          <a:xfrm>
            <a:off x="208146" y="1240130"/>
            <a:ext cx="4834190" cy="274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Az adatbázis-kezeléshez </a:t>
            </a:r>
            <a:r>
              <a:rPr lang="hu-HU" dirty="0" err="1">
                <a:solidFill>
                  <a:schemeClr val="bg1"/>
                </a:solidFill>
              </a:rPr>
              <a:t>MySQL</a:t>
            </a:r>
            <a:r>
              <a:rPr lang="hu-HU" dirty="0">
                <a:solidFill>
                  <a:schemeClr val="bg1"/>
                </a:solidFill>
              </a:rPr>
              <a:t>-t használtunk, amelyet </a:t>
            </a:r>
            <a:r>
              <a:rPr lang="hu-HU" dirty="0" err="1">
                <a:solidFill>
                  <a:schemeClr val="bg1"/>
                </a:solidFill>
              </a:rPr>
              <a:t>phpMyAdmin</a:t>
            </a:r>
            <a:r>
              <a:rPr lang="hu-HU" dirty="0">
                <a:solidFill>
                  <a:schemeClr val="bg1"/>
                </a:solidFill>
              </a:rPr>
              <a:t> segítségével menedzseltünk.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SQL (Structured Query Language)</a:t>
            </a:r>
            <a:r>
              <a:rPr lang="hu-HU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R</a:t>
            </a:r>
            <a:r>
              <a:rPr lang="en-US" dirty="0">
                <a:solidFill>
                  <a:schemeClr val="bg1"/>
                </a:solidFill>
              </a:rPr>
              <a:t>elációs adatmodell</a:t>
            </a:r>
            <a:r>
              <a:rPr lang="hu-HU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7136B6D-BC0C-40FF-B2F7-47768A41F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919"/>
          <a:stretch/>
        </p:blipFill>
        <p:spPr>
          <a:xfrm>
            <a:off x="5401611" y="1296002"/>
            <a:ext cx="3369750" cy="157409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FB4F1005-EEC0-4D00-BC16-47D1B88A5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336" y="2991760"/>
            <a:ext cx="3982985" cy="124916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D890E0F-57DA-44DD-B02E-D006A8A36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047" y="174257"/>
            <a:ext cx="1312273" cy="97891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0892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890" y="1617282"/>
            <a:ext cx="706990" cy="2940890"/>
          </a:xfrm>
        </p:spPr>
        <p:txBody>
          <a:bodyPr/>
          <a:lstStyle/>
          <a:p>
            <a:r>
              <a:rPr lang="hu-HU" sz="3200" dirty="0">
                <a:solidFill>
                  <a:srgbClr val="8CD7EC"/>
                </a:solidFill>
              </a:rPr>
              <a:t>D</a:t>
            </a:r>
            <a:br>
              <a:rPr lang="hu-HU" sz="3200" dirty="0">
                <a:solidFill>
                  <a:srgbClr val="8CD7EC"/>
                </a:solidFill>
              </a:rPr>
            </a:br>
            <a:r>
              <a:rPr lang="hu-HU" sz="3200" dirty="0">
                <a:solidFill>
                  <a:srgbClr val="8CD7EC"/>
                </a:solidFill>
              </a:rPr>
              <a:t>a</a:t>
            </a:r>
            <a:br>
              <a:rPr lang="hu-HU" sz="3200" dirty="0">
                <a:solidFill>
                  <a:srgbClr val="8CD7EC"/>
                </a:solidFill>
              </a:rPr>
            </a:br>
            <a:r>
              <a:rPr lang="hu-HU" sz="3200" dirty="0">
                <a:solidFill>
                  <a:srgbClr val="8CD7EC"/>
                </a:solidFill>
              </a:rPr>
              <a:t>t</a:t>
            </a:r>
            <a:br>
              <a:rPr lang="hu-HU" sz="3200" dirty="0">
                <a:solidFill>
                  <a:srgbClr val="8CD7EC"/>
                </a:solidFill>
              </a:rPr>
            </a:br>
            <a:r>
              <a:rPr lang="hu-HU" sz="3200" dirty="0">
                <a:solidFill>
                  <a:srgbClr val="8CD7EC"/>
                </a:solidFill>
              </a:rPr>
              <a:t>a</a:t>
            </a:r>
            <a:br>
              <a:rPr lang="hu-HU" sz="3200" dirty="0">
                <a:solidFill>
                  <a:srgbClr val="8CD7EC"/>
                </a:solidFill>
              </a:rPr>
            </a:br>
            <a:r>
              <a:rPr lang="hu-HU" sz="3200" dirty="0">
                <a:solidFill>
                  <a:srgbClr val="8CD7EC"/>
                </a:solidFill>
              </a:rPr>
              <a:t>b</a:t>
            </a:r>
            <a:br>
              <a:rPr lang="hu-HU" sz="3200" dirty="0">
                <a:solidFill>
                  <a:srgbClr val="8CD7EC"/>
                </a:solidFill>
              </a:rPr>
            </a:br>
            <a:r>
              <a:rPr lang="hu-HU" sz="3200" dirty="0">
                <a:solidFill>
                  <a:srgbClr val="8CD7EC"/>
                </a:solidFill>
              </a:rPr>
              <a:t>a</a:t>
            </a:r>
            <a:br>
              <a:rPr lang="hu-HU" sz="3200" dirty="0">
                <a:solidFill>
                  <a:srgbClr val="8CD7EC"/>
                </a:solidFill>
              </a:rPr>
            </a:br>
            <a:r>
              <a:rPr lang="hu-HU" sz="3200" dirty="0">
                <a:solidFill>
                  <a:srgbClr val="8CD7EC"/>
                </a:solidFill>
              </a:rPr>
              <a:t>s</a:t>
            </a:r>
            <a:br>
              <a:rPr lang="hu-HU" sz="3200" dirty="0">
                <a:solidFill>
                  <a:srgbClr val="8CD7EC"/>
                </a:solidFill>
              </a:rPr>
            </a:br>
            <a:r>
              <a:rPr lang="hu-HU" sz="3200" dirty="0">
                <a:solidFill>
                  <a:srgbClr val="8CD7EC"/>
                </a:solidFill>
              </a:rPr>
              <a:t>e</a:t>
            </a:r>
            <a:endParaRPr lang="en-US" sz="3200" dirty="0">
              <a:solidFill>
                <a:srgbClr val="8CD7EC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64006" y="206915"/>
            <a:ext cx="683945" cy="597310"/>
          </a:xfrm>
          <a:solidFill>
            <a:schemeClr val="bg2"/>
          </a:solidFill>
        </p:spPr>
        <p:txBody>
          <a:bodyPr anchor="ctr"/>
          <a:lstStyle/>
          <a:p>
            <a:r>
              <a:rPr lang="es-ES" sz="2800" dirty="0"/>
              <a:t>0</a:t>
            </a:r>
            <a:r>
              <a:rPr lang="hu-HU" sz="2800" dirty="0"/>
              <a:t>3</a:t>
            </a:r>
            <a:endParaRPr lang="en-US" sz="2000" dirty="0"/>
          </a:p>
        </p:txBody>
      </p:sp>
      <p:grpSp>
        <p:nvGrpSpPr>
          <p:cNvPr id="43" name="Google Shape;5803;p16">
            <a:extLst>
              <a:ext uri="{FF2B5EF4-FFF2-40B4-BE49-F238E27FC236}">
                <a16:creationId xmlns:a16="http://schemas.microsoft.com/office/drawing/2014/main" id="{88DCA3D4-4F52-4C28-887B-728971F254D5}"/>
              </a:ext>
            </a:extLst>
          </p:cNvPr>
          <p:cNvGrpSpPr/>
          <p:nvPr/>
        </p:nvGrpSpPr>
        <p:grpSpPr>
          <a:xfrm>
            <a:off x="289525" y="1885769"/>
            <a:ext cx="406338" cy="398361"/>
            <a:chOff x="2037825" y="3981825"/>
            <a:chExt cx="296175" cy="295375"/>
          </a:xfrm>
          <a:noFill/>
        </p:grpSpPr>
        <p:sp>
          <p:nvSpPr>
            <p:cNvPr id="44" name="Google Shape;5804;p16">
              <a:extLst>
                <a:ext uri="{FF2B5EF4-FFF2-40B4-BE49-F238E27FC236}">
                  <a16:creationId xmlns:a16="http://schemas.microsoft.com/office/drawing/2014/main" id="{20B13933-8685-4659-A2D1-52273CC6122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5805;p16">
              <a:extLst>
                <a:ext uri="{FF2B5EF4-FFF2-40B4-BE49-F238E27FC236}">
                  <a16:creationId xmlns:a16="http://schemas.microsoft.com/office/drawing/2014/main" id="{FE6BA108-D984-4BA2-91B2-9A83E0444047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5806;p16">
              <a:extLst>
                <a:ext uri="{FF2B5EF4-FFF2-40B4-BE49-F238E27FC236}">
                  <a16:creationId xmlns:a16="http://schemas.microsoft.com/office/drawing/2014/main" id="{DECC05F4-8D08-4CAF-BEF0-73FC99DA06A3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oogle Shape;9763;p16">
            <a:extLst>
              <a:ext uri="{FF2B5EF4-FFF2-40B4-BE49-F238E27FC236}">
                <a16:creationId xmlns:a16="http://schemas.microsoft.com/office/drawing/2014/main" id="{32453E5F-030F-468C-9AF8-12212E8287B1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37" name="Google Shape;9764;p16">
              <a:extLst>
                <a:ext uri="{FF2B5EF4-FFF2-40B4-BE49-F238E27FC236}">
                  <a16:creationId xmlns:a16="http://schemas.microsoft.com/office/drawing/2014/main" id="{0CDEFFF8-D20A-431A-973C-772DAF82EF3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65;p16">
              <a:extLst>
                <a:ext uri="{FF2B5EF4-FFF2-40B4-BE49-F238E27FC236}">
                  <a16:creationId xmlns:a16="http://schemas.microsoft.com/office/drawing/2014/main" id="{EC5386F2-E7E9-42F7-9913-2A82A50F201B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66;p16">
              <a:extLst>
                <a:ext uri="{FF2B5EF4-FFF2-40B4-BE49-F238E27FC236}">
                  <a16:creationId xmlns:a16="http://schemas.microsoft.com/office/drawing/2014/main" id="{E538837A-CB58-4929-9B34-50B9EE7C4E9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67;p16">
              <a:extLst>
                <a:ext uri="{FF2B5EF4-FFF2-40B4-BE49-F238E27FC236}">
                  <a16:creationId xmlns:a16="http://schemas.microsoft.com/office/drawing/2014/main" id="{BAFC04ED-205F-4E8B-A7E8-C0D9BD65919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Forma libre: forma 162">
            <a:extLst>
              <a:ext uri="{FF2B5EF4-FFF2-40B4-BE49-F238E27FC236}">
                <a16:creationId xmlns:a16="http://schemas.microsoft.com/office/drawing/2014/main" id="{A42A42CD-D75B-487F-B665-9C5BA13D3CBB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2" name="Ellipszis 141">
            <a:extLst>
              <a:ext uri="{FF2B5EF4-FFF2-40B4-BE49-F238E27FC236}">
                <a16:creationId xmlns:a16="http://schemas.microsoft.com/office/drawing/2014/main" id="{8E0E29A9-B129-4274-A8B5-EAD2021BE961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zövegdoboz 142">
            <a:extLst>
              <a:ext uri="{FF2B5EF4-FFF2-40B4-BE49-F238E27FC236}">
                <a16:creationId xmlns:a16="http://schemas.microsoft.com/office/drawing/2014/main" id="{EBACD2C7-0C9F-4F93-AA55-FBD957AE7079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4" name="Ellipszis 143">
            <a:extLst>
              <a:ext uri="{FF2B5EF4-FFF2-40B4-BE49-F238E27FC236}">
                <a16:creationId xmlns:a16="http://schemas.microsoft.com/office/drawing/2014/main" id="{E262D15E-B7C6-4EEB-B56E-9F144C476AE7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zövegdoboz 144">
            <a:extLst>
              <a:ext uri="{FF2B5EF4-FFF2-40B4-BE49-F238E27FC236}">
                <a16:creationId xmlns:a16="http://schemas.microsoft.com/office/drawing/2014/main" id="{054A8564-C9E8-4C33-ABC6-537E4CEF2928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Ellipszis 145">
            <a:extLst>
              <a:ext uri="{FF2B5EF4-FFF2-40B4-BE49-F238E27FC236}">
                <a16:creationId xmlns:a16="http://schemas.microsoft.com/office/drawing/2014/main" id="{5D8F44BE-D3CD-41BE-BAA6-82F3601788B7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zövegdoboz 146">
            <a:extLst>
              <a:ext uri="{FF2B5EF4-FFF2-40B4-BE49-F238E27FC236}">
                <a16:creationId xmlns:a16="http://schemas.microsoft.com/office/drawing/2014/main" id="{73C21AF8-A200-43BD-B7C4-D93CA1FC3334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Ellipszis 147">
            <a:extLst>
              <a:ext uri="{FF2B5EF4-FFF2-40B4-BE49-F238E27FC236}">
                <a16:creationId xmlns:a16="http://schemas.microsoft.com/office/drawing/2014/main" id="{B0A5128D-7FC3-4ED4-8FF5-F1B0CD2C53B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zövegdoboz 148">
            <a:extLst>
              <a:ext uri="{FF2B5EF4-FFF2-40B4-BE49-F238E27FC236}">
                <a16:creationId xmlns:a16="http://schemas.microsoft.com/office/drawing/2014/main" id="{60F5EEC9-653C-4A56-9458-EEAA10958C5F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0" name="Ellipszis 149">
            <a:extLst>
              <a:ext uri="{FF2B5EF4-FFF2-40B4-BE49-F238E27FC236}">
                <a16:creationId xmlns:a16="http://schemas.microsoft.com/office/drawing/2014/main" id="{AEDC69B8-4057-44AA-81A1-2F6089826F0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BD599907-7A03-48B0-824F-2A87DB1A5195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D891541-4577-4349-B589-4CC82575E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3"/>
          <a:stretch/>
        </p:blipFill>
        <p:spPr>
          <a:xfrm>
            <a:off x="1684808" y="128314"/>
            <a:ext cx="6674241" cy="416499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3711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31D7332-7014-48E2-ABE9-BA5818405C1B}"/>
              </a:ext>
            </a:extLst>
          </p:cNvPr>
          <p:cNvSpPr/>
          <p:nvPr/>
        </p:nvSpPr>
        <p:spPr>
          <a:xfrm>
            <a:off x="1920239" y="1157056"/>
            <a:ext cx="5303521" cy="2459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2" y="2238493"/>
            <a:ext cx="5053016" cy="648552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Mobilapp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961B-AA6F-44A9-9907-E12FC2E3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5492" y="2887044"/>
            <a:ext cx="5053016" cy="273224"/>
          </a:xfrm>
        </p:spPr>
        <p:txBody>
          <a:bodyPr>
            <a:noAutofit/>
          </a:bodyPr>
          <a:lstStyle/>
          <a:p>
            <a:r>
              <a:rPr lang="hu-HU" dirty="0"/>
              <a:t>Bővebben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979447" y="654122"/>
            <a:ext cx="1185106" cy="1053202"/>
          </a:xfrm>
          <a:solidFill>
            <a:schemeClr val="bg2"/>
          </a:solidFill>
        </p:spPr>
        <p:txBody>
          <a:bodyPr anchor="ctr"/>
          <a:lstStyle/>
          <a:p>
            <a:r>
              <a:rPr lang="es-ES" dirty="0"/>
              <a:t>0</a:t>
            </a:r>
            <a:r>
              <a:rPr lang="hu-HU" dirty="0"/>
              <a:t>4</a:t>
            </a:r>
            <a:endParaRPr lang="en-US" dirty="0"/>
          </a:p>
        </p:txBody>
      </p:sp>
      <p:grpSp>
        <p:nvGrpSpPr>
          <p:cNvPr id="43" name="Google Shape;5803;p16">
            <a:extLst>
              <a:ext uri="{FF2B5EF4-FFF2-40B4-BE49-F238E27FC236}">
                <a16:creationId xmlns:a16="http://schemas.microsoft.com/office/drawing/2014/main" id="{88DCA3D4-4F52-4C28-887B-728971F254D5}"/>
              </a:ext>
            </a:extLst>
          </p:cNvPr>
          <p:cNvGrpSpPr/>
          <p:nvPr/>
        </p:nvGrpSpPr>
        <p:grpSpPr>
          <a:xfrm>
            <a:off x="209036" y="1508674"/>
            <a:ext cx="350079" cy="349134"/>
            <a:chOff x="2037825" y="3981825"/>
            <a:chExt cx="296175" cy="295375"/>
          </a:xfrm>
          <a:noFill/>
        </p:grpSpPr>
        <p:sp>
          <p:nvSpPr>
            <p:cNvPr id="44" name="Google Shape;5804;p16">
              <a:extLst>
                <a:ext uri="{FF2B5EF4-FFF2-40B4-BE49-F238E27FC236}">
                  <a16:creationId xmlns:a16="http://schemas.microsoft.com/office/drawing/2014/main" id="{20B13933-8685-4659-A2D1-52273CC6122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5805;p16">
              <a:extLst>
                <a:ext uri="{FF2B5EF4-FFF2-40B4-BE49-F238E27FC236}">
                  <a16:creationId xmlns:a16="http://schemas.microsoft.com/office/drawing/2014/main" id="{FE6BA108-D984-4BA2-91B2-9A83E0444047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5806;p16">
              <a:extLst>
                <a:ext uri="{FF2B5EF4-FFF2-40B4-BE49-F238E27FC236}">
                  <a16:creationId xmlns:a16="http://schemas.microsoft.com/office/drawing/2014/main" id="{DECC05F4-8D08-4CAF-BEF0-73FC99DA06A3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oogle Shape;9763;p16">
            <a:extLst>
              <a:ext uri="{FF2B5EF4-FFF2-40B4-BE49-F238E27FC236}">
                <a16:creationId xmlns:a16="http://schemas.microsoft.com/office/drawing/2014/main" id="{32453E5F-030F-468C-9AF8-12212E8287B1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37" name="Google Shape;9764;p16">
              <a:extLst>
                <a:ext uri="{FF2B5EF4-FFF2-40B4-BE49-F238E27FC236}">
                  <a16:creationId xmlns:a16="http://schemas.microsoft.com/office/drawing/2014/main" id="{0CDEFFF8-D20A-431A-973C-772DAF82EF3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65;p16">
              <a:extLst>
                <a:ext uri="{FF2B5EF4-FFF2-40B4-BE49-F238E27FC236}">
                  <a16:creationId xmlns:a16="http://schemas.microsoft.com/office/drawing/2014/main" id="{EC5386F2-E7E9-42F7-9913-2A82A50F201B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66;p16">
              <a:extLst>
                <a:ext uri="{FF2B5EF4-FFF2-40B4-BE49-F238E27FC236}">
                  <a16:creationId xmlns:a16="http://schemas.microsoft.com/office/drawing/2014/main" id="{E538837A-CB58-4929-9B34-50B9EE7C4E9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67;p16">
              <a:extLst>
                <a:ext uri="{FF2B5EF4-FFF2-40B4-BE49-F238E27FC236}">
                  <a16:creationId xmlns:a16="http://schemas.microsoft.com/office/drawing/2014/main" id="{BAFC04ED-205F-4E8B-A7E8-C0D9BD65919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Forma libre: forma 162">
            <a:extLst>
              <a:ext uri="{FF2B5EF4-FFF2-40B4-BE49-F238E27FC236}">
                <a16:creationId xmlns:a16="http://schemas.microsoft.com/office/drawing/2014/main" id="{A42A42CD-D75B-487F-B665-9C5BA13D3CBB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2" name="Ellipszis 141">
            <a:extLst>
              <a:ext uri="{FF2B5EF4-FFF2-40B4-BE49-F238E27FC236}">
                <a16:creationId xmlns:a16="http://schemas.microsoft.com/office/drawing/2014/main" id="{8E0E29A9-B129-4274-A8B5-EAD2021BE961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zövegdoboz 142">
            <a:extLst>
              <a:ext uri="{FF2B5EF4-FFF2-40B4-BE49-F238E27FC236}">
                <a16:creationId xmlns:a16="http://schemas.microsoft.com/office/drawing/2014/main" id="{EBACD2C7-0C9F-4F93-AA55-FBD957AE7079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4" name="Ellipszis 143">
            <a:extLst>
              <a:ext uri="{FF2B5EF4-FFF2-40B4-BE49-F238E27FC236}">
                <a16:creationId xmlns:a16="http://schemas.microsoft.com/office/drawing/2014/main" id="{E262D15E-B7C6-4EEB-B56E-9F144C476AE7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zövegdoboz 144">
            <a:extLst>
              <a:ext uri="{FF2B5EF4-FFF2-40B4-BE49-F238E27FC236}">
                <a16:creationId xmlns:a16="http://schemas.microsoft.com/office/drawing/2014/main" id="{054A8564-C9E8-4C33-ABC6-537E4CEF2928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Ellipszis 145">
            <a:extLst>
              <a:ext uri="{FF2B5EF4-FFF2-40B4-BE49-F238E27FC236}">
                <a16:creationId xmlns:a16="http://schemas.microsoft.com/office/drawing/2014/main" id="{5D8F44BE-D3CD-41BE-BAA6-82F3601788B7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zövegdoboz 146">
            <a:extLst>
              <a:ext uri="{FF2B5EF4-FFF2-40B4-BE49-F238E27FC236}">
                <a16:creationId xmlns:a16="http://schemas.microsoft.com/office/drawing/2014/main" id="{73C21AF8-A200-43BD-B7C4-D93CA1FC3334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Ellipszis 147">
            <a:extLst>
              <a:ext uri="{FF2B5EF4-FFF2-40B4-BE49-F238E27FC236}">
                <a16:creationId xmlns:a16="http://schemas.microsoft.com/office/drawing/2014/main" id="{B0A5128D-7FC3-4ED4-8FF5-F1B0CD2C53B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zövegdoboz 148">
            <a:extLst>
              <a:ext uri="{FF2B5EF4-FFF2-40B4-BE49-F238E27FC236}">
                <a16:creationId xmlns:a16="http://schemas.microsoft.com/office/drawing/2014/main" id="{60F5EEC9-653C-4A56-9458-EEAA10958C5F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0" name="Ellipszis 149">
            <a:extLst>
              <a:ext uri="{FF2B5EF4-FFF2-40B4-BE49-F238E27FC236}">
                <a16:creationId xmlns:a16="http://schemas.microsoft.com/office/drawing/2014/main" id="{AEDC69B8-4057-44AA-81A1-2F6089826F0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BD599907-7A03-48B0-824F-2A87DB1A5195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46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 build="p"/>
      <p:bldP spid="8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483" y="276930"/>
            <a:ext cx="2123883" cy="492070"/>
          </a:xfrm>
        </p:spPr>
        <p:txBody>
          <a:bodyPr/>
          <a:lstStyle/>
          <a:p>
            <a:r>
              <a:rPr lang="hu-HU" sz="3200" dirty="0">
                <a:solidFill>
                  <a:srgbClr val="8CD7EC"/>
                </a:solidFill>
              </a:rPr>
              <a:t>Mobilapp</a:t>
            </a:r>
            <a:endParaRPr lang="en-US" sz="2400" dirty="0">
              <a:solidFill>
                <a:srgbClr val="8CD7EC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34744" y="224310"/>
            <a:ext cx="683945" cy="597310"/>
          </a:xfrm>
          <a:solidFill>
            <a:schemeClr val="bg2"/>
          </a:solidFill>
        </p:spPr>
        <p:txBody>
          <a:bodyPr anchor="ctr"/>
          <a:lstStyle/>
          <a:p>
            <a:r>
              <a:rPr lang="es-ES" sz="2800" dirty="0"/>
              <a:t>0</a:t>
            </a:r>
            <a:r>
              <a:rPr lang="hu-HU" sz="2800" dirty="0"/>
              <a:t>4</a:t>
            </a:r>
            <a:endParaRPr lang="en-US" sz="2000" dirty="0"/>
          </a:p>
        </p:txBody>
      </p:sp>
      <p:grpSp>
        <p:nvGrpSpPr>
          <p:cNvPr id="43" name="Google Shape;5803;p16">
            <a:extLst>
              <a:ext uri="{FF2B5EF4-FFF2-40B4-BE49-F238E27FC236}">
                <a16:creationId xmlns:a16="http://schemas.microsoft.com/office/drawing/2014/main" id="{88DCA3D4-4F52-4C28-887B-728971F254D5}"/>
              </a:ext>
            </a:extLst>
          </p:cNvPr>
          <p:cNvGrpSpPr/>
          <p:nvPr/>
        </p:nvGrpSpPr>
        <p:grpSpPr>
          <a:xfrm>
            <a:off x="434745" y="1632367"/>
            <a:ext cx="406338" cy="398361"/>
            <a:chOff x="2037825" y="3981825"/>
            <a:chExt cx="296175" cy="295375"/>
          </a:xfrm>
          <a:noFill/>
        </p:grpSpPr>
        <p:sp>
          <p:nvSpPr>
            <p:cNvPr id="44" name="Google Shape;5804;p16">
              <a:extLst>
                <a:ext uri="{FF2B5EF4-FFF2-40B4-BE49-F238E27FC236}">
                  <a16:creationId xmlns:a16="http://schemas.microsoft.com/office/drawing/2014/main" id="{20B13933-8685-4659-A2D1-52273CC6122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5805;p16">
              <a:extLst>
                <a:ext uri="{FF2B5EF4-FFF2-40B4-BE49-F238E27FC236}">
                  <a16:creationId xmlns:a16="http://schemas.microsoft.com/office/drawing/2014/main" id="{FE6BA108-D984-4BA2-91B2-9A83E0444047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5806;p16">
              <a:extLst>
                <a:ext uri="{FF2B5EF4-FFF2-40B4-BE49-F238E27FC236}">
                  <a16:creationId xmlns:a16="http://schemas.microsoft.com/office/drawing/2014/main" id="{DECC05F4-8D08-4CAF-BEF0-73FC99DA06A3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oogle Shape;9763;p16">
            <a:extLst>
              <a:ext uri="{FF2B5EF4-FFF2-40B4-BE49-F238E27FC236}">
                <a16:creationId xmlns:a16="http://schemas.microsoft.com/office/drawing/2014/main" id="{32453E5F-030F-468C-9AF8-12212E8287B1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37" name="Google Shape;9764;p16">
              <a:extLst>
                <a:ext uri="{FF2B5EF4-FFF2-40B4-BE49-F238E27FC236}">
                  <a16:creationId xmlns:a16="http://schemas.microsoft.com/office/drawing/2014/main" id="{0CDEFFF8-D20A-431A-973C-772DAF82EF3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65;p16">
              <a:extLst>
                <a:ext uri="{FF2B5EF4-FFF2-40B4-BE49-F238E27FC236}">
                  <a16:creationId xmlns:a16="http://schemas.microsoft.com/office/drawing/2014/main" id="{EC5386F2-E7E9-42F7-9913-2A82A50F201B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66;p16">
              <a:extLst>
                <a:ext uri="{FF2B5EF4-FFF2-40B4-BE49-F238E27FC236}">
                  <a16:creationId xmlns:a16="http://schemas.microsoft.com/office/drawing/2014/main" id="{E538837A-CB58-4929-9B34-50B9EE7C4E9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67;p16">
              <a:extLst>
                <a:ext uri="{FF2B5EF4-FFF2-40B4-BE49-F238E27FC236}">
                  <a16:creationId xmlns:a16="http://schemas.microsoft.com/office/drawing/2014/main" id="{BAFC04ED-205F-4E8B-A7E8-C0D9BD65919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Forma libre: forma 162">
            <a:extLst>
              <a:ext uri="{FF2B5EF4-FFF2-40B4-BE49-F238E27FC236}">
                <a16:creationId xmlns:a16="http://schemas.microsoft.com/office/drawing/2014/main" id="{A42A42CD-D75B-487F-B665-9C5BA13D3CBB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2" name="Ellipszis 141">
            <a:extLst>
              <a:ext uri="{FF2B5EF4-FFF2-40B4-BE49-F238E27FC236}">
                <a16:creationId xmlns:a16="http://schemas.microsoft.com/office/drawing/2014/main" id="{8E0E29A9-B129-4274-A8B5-EAD2021BE961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zövegdoboz 142">
            <a:extLst>
              <a:ext uri="{FF2B5EF4-FFF2-40B4-BE49-F238E27FC236}">
                <a16:creationId xmlns:a16="http://schemas.microsoft.com/office/drawing/2014/main" id="{EBACD2C7-0C9F-4F93-AA55-FBD957AE7079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4" name="Ellipszis 143">
            <a:extLst>
              <a:ext uri="{FF2B5EF4-FFF2-40B4-BE49-F238E27FC236}">
                <a16:creationId xmlns:a16="http://schemas.microsoft.com/office/drawing/2014/main" id="{E262D15E-B7C6-4EEB-B56E-9F144C476AE7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zövegdoboz 144">
            <a:extLst>
              <a:ext uri="{FF2B5EF4-FFF2-40B4-BE49-F238E27FC236}">
                <a16:creationId xmlns:a16="http://schemas.microsoft.com/office/drawing/2014/main" id="{054A8564-C9E8-4C33-ABC6-537E4CEF2928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Ellipszis 145">
            <a:extLst>
              <a:ext uri="{FF2B5EF4-FFF2-40B4-BE49-F238E27FC236}">
                <a16:creationId xmlns:a16="http://schemas.microsoft.com/office/drawing/2014/main" id="{5D8F44BE-D3CD-41BE-BAA6-82F3601788B7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zövegdoboz 146">
            <a:extLst>
              <a:ext uri="{FF2B5EF4-FFF2-40B4-BE49-F238E27FC236}">
                <a16:creationId xmlns:a16="http://schemas.microsoft.com/office/drawing/2014/main" id="{73C21AF8-A200-43BD-B7C4-D93CA1FC3334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Ellipszis 147">
            <a:extLst>
              <a:ext uri="{FF2B5EF4-FFF2-40B4-BE49-F238E27FC236}">
                <a16:creationId xmlns:a16="http://schemas.microsoft.com/office/drawing/2014/main" id="{B0A5128D-7FC3-4ED4-8FF5-F1B0CD2C53B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zövegdoboz 148">
            <a:extLst>
              <a:ext uri="{FF2B5EF4-FFF2-40B4-BE49-F238E27FC236}">
                <a16:creationId xmlns:a16="http://schemas.microsoft.com/office/drawing/2014/main" id="{60F5EEC9-653C-4A56-9458-EEAA10958C5F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0" name="Ellipszis 149">
            <a:extLst>
              <a:ext uri="{FF2B5EF4-FFF2-40B4-BE49-F238E27FC236}">
                <a16:creationId xmlns:a16="http://schemas.microsoft.com/office/drawing/2014/main" id="{AEDC69B8-4057-44AA-81A1-2F6089826F0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BD599907-7A03-48B0-824F-2A87DB1A5195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9DAE1FB-8130-48F9-8E55-E800A8E17BF2}"/>
              </a:ext>
            </a:extLst>
          </p:cNvPr>
          <p:cNvSpPr txBox="1"/>
          <p:nvPr/>
        </p:nvSpPr>
        <p:spPr>
          <a:xfrm>
            <a:off x="508320" y="1234242"/>
            <a:ext cx="3050920" cy="2819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React Native </a:t>
            </a:r>
            <a:endParaRPr lang="hu-HU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W</a:t>
            </a:r>
            <a:r>
              <a:rPr lang="en-US" dirty="0" err="1">
                <a:solidFill>
                  <a:schemeClr val="bg1"/>
                </a:solidFill>
              </a:rPr>
              <a:t>ebes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technológiákat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alkalmaz</a:t>
            </a:r>
            <a:endParaRPr lang="hu-HU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Expo </a:t>
            </a:r>
            <a:endParaRPr lang="hu-HU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N</a:t>
            </a:r>
            <a:r>
              <a:rPr lang="en-US" dirty="0" err="1">
                <a:solidFill>
                  <a:schemeClr val="bg1"/>
                </a:solidFill>
              </a:rPr>
              <a:t>yílt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forráskódú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73DADAC-902B-4877-BCC8-3EB29DEA6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473" y="127035"/>
            <a:ext cx="2066123" cy="221012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45A384E7-7680-458D-83C9-B9768A0EAA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63"/>
          <a:stretch/>
        </p:blipFill>
        <p:spPr>
          <a:xfrm>
            <a:off x="3946082" y="2461865"/>
            <a:ext cx="2151691" cy="174441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3A00B08-6569-496A-B766-39F9999F1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530" y="1277528"/>
            <a:ext cx="2173346" cy="292875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FA4954EF-5D11-4110-8E3F-A66B896A3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291" y="161540"/>
            <a:ext cx="1071825" cy="88640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779382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1163" y="66293"/>
            <a:ext cx="4946095" cy="715566"/>
          </a:xfrm>
        </p:spPr>
        <p:txBody>
          <a:bodyPr>
            <a:normAutofit/>
          </a:bodyPr>
          <a:lstStyle/>
          <a:p>
            <a:r>
              <a:rPr lang="hu-HU" sz="2800" dirty="0">
                <a:solidFill>
                  <a:srgbClr val="8CD7E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Reszponzivitás</a:t>
            </a:r>
            <a:endParaRPr lang="en-US" sz="2800" dirty="0">
              <a:solidFill>
                <a:srgbClr val="8CD7EC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4623" y="694101"/>
            <a:ext cx="4357377" cy="1077680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800" dirty="0">
                <a:solidFill>
                  <a:srgbClr val="FFFFFF"/>
                </a:solidFill>
              </a:rPr>
              <a:t>Elérhető bárhol.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800" dirty="0">
                <a:solidFill>
                  <a:srgbClr val="FFFFFF"/>
                </a:solidFill>
              </a:rPr>
              <a:t>Mobileszközökre is optimalizálva van.</a:t>
            </a:r>
            <a:endParaRPr lang="en-US" sz="1800" dirty="0">
              <a:solidFill>
                <a:srgbClr val="FFFFFF"/>
              </a:solidFill>
            </a:endParaRPr>
          </a:p>
        </p:txBody>
      </p:sp>
      <p:grpSp>
        <p:nvGrpSpPr>
          <p:cNvPr id="121" name="Google Shape;9763;p16">
            <a:extLst>
              <a:ext uri="{FF2B5EF4-FFF2-40B4-BE49-F238E27FC236}">
                <a16:creationId xmlns:a16="http://schemas.microsoft.com/office/drawing/2014/main" id="{E8B2DD80-4E08-410F-80D6-B7D7A45811CD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22" name="Google Shape;9764;p16">
              <a:extLst>
                <a:ext uri="{FF2B5EF4-FFF2-40B4-BE49-F238E27FC236}">
                  <a16:creationId xmlns:a16="http://schemas.microsoft.com/office/drawing/2014/main" id="{1E81F8BB-7A2F-413E-8648-AF6B9991CE02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9765;p16">
              <a:extLst>
                <a:ext uri="{FF2B5EF4-FFF2-40B4-BE49-F238E27FC236}">
                  <a16:creationId xmlns:a16="http://schemas.microsoft.com/office/drawing/2014/main" id="{6A6AE417-8583-40F0-AC07-06B11E05C5B5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9766;p16">
              <a:extLst>
                <a:ext uri="{FF2B5EF4-FFF2-40B4-BE49-F238E27FC236}">
                  <a16:creationId xmlns:a16="http://schemas.microsoft.com/office/drawing/2014/main" id="{754C95A1-6482-4684-8E1D-EF81ECEF94FA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9767;p16">
              <a:extLst>
                <a:ext uri="{FF2B5EF4-FFF2-40B4-BE49-F238E27FC236}">
                  <a16:creationId xmlns:a16="http://schemas.microsoft.com/office/drawing/2014/main" id="{94B25A80-DB4F-4E20-B5CF-6DD2F7D73128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Forma libre: forma 162">
            <a:extLst>
              <a:ext uri="{FF2B5EF4-FFF2-40B4-BE49-F238E27FC236}">
                <a16:creationId xmlns:a16="http://schemas.microsoft.com/office/drawing/2014/main" id="{DBFC156B-ABDA-4C04-8C15-6FBD4E23292F}"/>
              </a:ext>
            </a:extLst>
          </p:cNvPr>
          <p:cNvSpPr/>
          <p:nvPr/>
        </p:nvSpPr>
        <p:spPr>
          <a:xfrm>
            <a:off x="-3238190" y="4684711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27" name="Ellipszis 126">
            <a:extLst>
              <a:ext uri="{FF2B5EF4-FFF2-40B4-BE49-F238E27FC236}">
                <a16:creationId xmlns:a16="http://schemas.microsoft.com/office/drawing/2014/main" id="{36572F5D-E874-453A-8A17-637D7716B97E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Szövegdoboz 127">
            <a:extLst>
              <a:ext uri="{FF2B5EF4-FFF2-40B4-BE49-F238E27FC236}">
                <a16:creationId xmlns:a16="http://schemas.microsoft.com/office/drawing/2014/main" id="{30D49EDC-96C0-494F-BC6C-F7755CE08533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9" name="Ellipszis 128">
            <a:extLst>
              <a:ext uri="{FF2B5EF4-FFF2-40B4-BE49-F238E27FC236}">
                <a16:creationId xmlns:a16="http://schemas.microsoft.com/office/drawing/2014/main" id="{661926A9-B7E3-4170-BA55-7438B26059E4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Szövegdoboz 129">
            <a:extLst>
              <a:ext uri="{FF2B5EF4-FFF2-40B4-BE49-F238E27FC236}">
                <a16:creationId xmlns:a16="http://schemas.microsoft.com/office/drawing/2014/main" id="{A71DA27D-892A-4AAE-B242-E48268FC634C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1" name="Ellipszis 130">
            <a:extLst>
              <a:ext uri="{FF2B5EF4-FFF2-40B4-BE49-F238E27FC236}">
                <a16:creationId xmlns:a16="http://schemas.microsoft.com/office/drawing/2014/main" id="{C442C4A4-C033-459F-A647-E7C2D24678AC}"/>
              </a:ext>
            </a:extLst>
          </p:cNvPr>
          <p:cNvSpPr/>
          <p:nvPr/>
        </p:nvSpPr>
        <p:spPr>
          <a:xfrm>
            <a:off x="4306576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Szövegdoboz 131">
            <a:extLst>
              <a:ext uri="{FF2B5EF4-FFF2-40B4-BE49-F238E27FC236}">
                <a16:creationId xmlns:a16="http://schemas.microsoft.com/office/drawing/2014/main" id="{99AF4DBE-EDD7-4910-84DC-033458AC0F44}"/>
              </a:ext>
            </a:extLst>
          </p:cNvPr>
          <p:cNvSpPr txBox="1"/>
          <p:nvPr/>
        </p:nvSpPr>
        <p:spPr>
          <a:xfrm>
            <a:off x="3769755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3" name="Ellipszis 132">
            <a:extLst>
              <a:ext uri="{FF2B5EF4-FFF2-40B4-BE49-F238E27FC236}">
                <a16:creationId xmlns:a16="http://schemas.microsoft.com/office/drawing/2014/main" id="{17C11299-1B86-4FE2-B73F-9C2F08762F0E}"/>
              </a:ext>
            </a:extLst>
          </p:cNvPr>
          <p:cNvSpPr/>
          <p:nvPr/>
        </p:nvSpPr>
        <p:spPr>
          <a:xfrm>
            <a:off x="5558750" y="434881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Szövegdoboz 133">
            <a:extLst>
              <a:ext uri="{FF2B5EF4-FFF2-40B4-BE49-F238E27FC236}">
                <a16:creationId xmlns:a16="http://schemas.microsoft.com/office/drawing/2014/main" id="{09D11C15-B4AC-43B7-BE84-A08B68BFE932}"/>
              </a:ext>
            </a:extLst>
          </p:cNvPr>
          <p:cNvSpPr txBox="1"/>
          <p:nvPr/>
        </p:nvSpPr>
        <p:spPr>
          <a:xfrm>
            <a:off x="5021929" y="437027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5" name="Ellipszis 134">
            <a:extLst>
              <a:ext uri="{FF2B5EF4-FFF2-40B4-BE49-F238E27FC236}">
                <a16:creationId xmlns:a16="http://schemas.microsoft.com/office/drawing/2014/main" id="{63D8274E-00F4-4315-99C7-A53F3A6C718A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Szövegdoboz 135">
            <a:extLst>
              <a:ext uri="{FF2B5EF4-FFF2-40B4-BE49-F238E27FC236}">
                <a16:creationId xmlns:a16="http://schemas.microsoft.com/office/drawing/2014/main" id="{ECB45E6E-09B1-4FBC-8C73-3B795E0286FD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5267296-6EC6-4513-A0B8-7618DBE73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53" y="1680509"/>
            <a:ext cx="5062539" cy="268976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2C805515-1D39-4071-8BC9-7352F3A65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067" y="99558"/>
            <a:ext cx="2168552" cy="442793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Nyíl: jobbra mutató 11">
            <a:extLst>
              <a:ext uri="{FF2B5EF4-FFF2-40B4-BE49-F238E27FC236}">
                <a16:creationId xmlns:a16="http://schemas.microsoft.com/office/drawing/2014/main" id="{DEBFA474-C206-44FD-A632-0E6E49D65673}"/>
              </a:ext>
            </a:extLst>
          </p:cNvPr>
          <p:cNvSpPr/>
          <p:nvPr/>
        </p:nvSpPr>
        <p:spPr>
          <a:xfrm>
            <a:off x="5445128" y="2571750"/>
            <a:ext cx="787703" cy="290286"/>
          </a:xfrm>
          <a:prstGeom prst="rightArrow">
            <a:avLst>
              <a:gd name="adj1" fmla="val 34999"/>
              <a:gd name="adj2" fmla="val 65000"/>
            </a:avLst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86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5A082B3E-7F62-4DED-8558-C0532521E211}"/>
              </a:ext>
            </a:extLst>
          </p:cNvPr>
          <p:cNvSpPr/>
          <p:nvPr/>
        </p:nvSpPr>
        <p:spPr>
          <a:xfrm>
            <a:off x="6187886" y="86173"/>
            <a:ext cx="2420702" cy="4636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83FC43A-572E-4035-AF43-7CA10C27B526}"/>
              </a:ext>
            </a:extLst>
          </p:cNvPr>
          <p:cNvSpPr/>
          <p:nvPr/>
        </p:nvSpPr>
        <p:spPr>
          <a:xfrm>
            <a:off x="434324" y="74512"/>
            <a:ext cx="2462706" cy="472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/>
              <a:t>a92737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96BEEEB-216C-4BCD-83E5-7721A7D17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114" y="285515"/>
            <a:ext cx="7161212" cy="715566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Tesztek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35F0E29-6517-42E3-8EB1-B4A2DA9B21F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718562" y="109352"/>
            <a:ext cx="3359349" cy="432572"/>
          </a:xfrm>
        </p:spPr>
        <p:txBody>
          <a:bodyPr/>
          <a:lstStyle/>
          <a:p>
            <a:r>
              <a:rPr lang="hu-HU" dirty="0"/>
              <a:t>Backend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D0B07A-C354-4D61-A3CD-09769E59B27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-121201" y="106890"/>
            <a:ext cx="3459486" cy="392482"/>
          </a:xfrm>
        </p:spPr>
        <p:txBody>
          <a:bodyPr/>
          <a:lstStyle/>
          <a:p>
            <a:r>
              <a:rPr lang="hu-HU" dirty="0"/>
              <a:t>Frontend</a:t>
            </a:r>
            <a:endParaRPr lang="en-US" dirty="0"/>
          </a:p>
        </p:txBody>
      </p:sp>
      <p:grpSp>
        <p:nvGrpSpPr>
          <p:cNvPr id="90" name="Google Shape;9763;p16">
            <a:extLst>
              <a:ext uri="{FF2B5EF4-FFF2-40B4-BE49-F238E27FC236}">
                <a16:creationId xmlns:a16="http://schemas.microsoft.com/office/drawing/2014/main" id="{F7510ADC-28A6-4574-BD29-C17A6D55473D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91" name="Google Shape;9764;p16">
              <a:extLst>
                <a:ext uri="{FF2B5EF4-FFF2-40B4-BE49-F238E27FC236}">
                  <a16:creationId xmlns:a16="http://schemas.microsoft.com/office/drawing/2014/main" id="{1467D6C1-321E-4CBC-81A5-F33236FE49DD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765;p16">
              <a:extLst>
                <a:ext uri="{FF2B5EF4-FFF2-40B4-BE49-F238E27FC236}">
                  <a16:creationId xmlns:a16="http://schemas.microsoft.com/office/drawing/2014/main" id="{B0E3E471-F0BC-4D6C-A451-52939ADAF05C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766;p16">
              <a:extLst>
                <a:ext uri="{FF2B5EF4-FFF2-40B4-BE49-F238E27FC236}">
                  <a16:creationId xmlns:a16="http://schemas.microsoft.com/office/drawing/2014/main" id="{8EF235EF-A2EE-4B2B-BEAA-5E626AA6E57E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767;p16">
              <a:extLst>
                <a:ext uri="{FF2B5EF4-FFF2-40B4-BE49-F238E27FC236}">
                  <a16:creationId xmlns:a16="http://schemas.microsoft.com/office/drawing/2014/main" id="{8EBAE90F-43C6-4478-94E8-B7B81974CD42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Forma libre: forma 162">
            <a:extLst>
              <a:ext uri="{FF2B5EF4-FFF2-40B4-BE49-F238E27FC236}">
                <a16:creationId xmlns:a16="http://schemas.microsoft.com/office/drawing/2014/main" id="{ECBA8791-FF44-449E-85BD-2A7F93E284F9}"/>
              </a:ext>
            </a:extLst>
          </p:cNvPr>
          <p:cNvSpPr/>
          <p:nvPr/>
        </p:nvSpPr>
        <p:spPr>
          <a:xfrm>
            <a:off x="-1958030" y="4693240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96" name="Ellipszis 95">
            <a:extLst>
              <a:ext uri="{FF2B5EF4-FFF2-40B4-BE49-F238E27FC236}">
                <a16:creationId xmlns:a16="http://schemas.microsoft.com/office/drawing/2014/main" id="{82DA2800-562A-4F5C-A102-A94E655C6493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Szövegdoboz 96">
            <a:extLst>
              <a:ext uri="{FF2B5EF4-FFF2-40B4-BE49-F238E27FC236}">
                <a16:creationId xmlns:a16="http://schemas.microsoft.com/office/drawing/2014/main" id="{B5166186-94E6-4290-B819-4044871E1EE0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8" name="Ellipszis 97">
            <a:extLst>
              <a:ext uri="{FF2B5EF4-FFF2-40B4-BE49-F238E27FC236}">
                <a16:creationId xmlns:a16="http://schemas.microsoft.com/office/drawing/2014/main" id="{B1093759-95E8-4CA7-BC2D-3AB9B3CC6D9D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Szövegdoboz 98">
            <a:extLst>
              <a:ext uri="{FF2B5EF4-FFF2-40B4-BE49-F238E27FC236}">
                <a16:creationId xmlns:a16="http://schemas.microsoft.com/office/drawing/2014/main" id="{77ABB3FB-F011-4630-A31F-33E408C0173F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0" name="Ellipszis 99">
            <a:extLst>
              <a:ext uri="{FF2B5EF4-FFF2-40B4-BE49-F238E27FC236}">
                <a16:creationId xmlns:a16="http://schemas.microsoft.com/office/drawing/2014/main" id="{DDEBF13C-68C9-4715-A506-DE0E3E694429}"/>
              </a:ext>
            </a:extLst>
          </p:cNvPr>
          <p:cNvSpPr/>
          <p:nvPr/>
        </p:nvSpPr>
        <p:spPr>
          <a:xfrm>
            <a:off x="4306576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Szövegdoboz 100">
            <a:extLst>
              <a:ext uri="{FF2B5EF4-FFF2-40B4-BE49-F238E27FC236}">
                <a16:creationId xmlns:a16="http://schemas.microsoft.com/office/drawing/2014/main" id="{47131E4E-95A6-4861-B4B2-8133B2BFC477}"/>
              </a:ext>
            </a:extLst>
          </p:cNvPr>
          <p:cNvSpPr txBox="1"/>
          <p:nvPr/>
        </p:nvSpPr>
        <p:spPr>
          <a:xfrm>
            <a:off x="3769755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2" name="Ellipszis 101">
            <a:extLst>
              <a:ext uri="{FF2B5EF4-FFF2-40B4-BE49-F238E27FC236}">
                <a16:creationId xmlns:a16="http://schemas.microsoft.com/office/drawing/2014/main" id="{3E81B683-C97C-4A68-836A-3CAF248CB46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Szövegdoboz 102">
            <a:extLst>
              <a:ext uri="{FF2B5EF4-FFF2-40B4-BE49-F238E27FC236}">
                <a16:creationId xmlns:a16="http://schemas.microsoft.com/office/drawing/2014/main" id="{0C4D8C6E-DCD0-4BB5-A751-E639397B8C7C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4" name="Ellipszis 103">
            <a:extLst>
              <a:ext uri="{FF2B5EF4-FFF2-40B4-BE49-F238E27FC236}">
                <a16:creationId xmlns:a16="http://schemas.microsoft.com/office/drawing/2014/main" id="{EC965D43-EDC9-4714-987E-213CEE0FD330}"/>
              </a:ext>
            </a:extLst>
          </p:cNvPr>
          <p:cNvSpPr/>
          <p:nvPr/>
        </p:nvSpPr>
        <p:spPr>
          <a:xfrm>
            <a:off x="6837778" y="4386599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Szövegdoboz 104">
            <a:extLst>
              <a:ext uri="{FF2B5EF4-FFF2-40B4-BE49-F238E27FC236}">
                <a16:creationId xmlns:a16="http://schemas.microsoft.com/office/drawing/2014/main" id="{B0FD6CEF-B9B7-4DB5-8DE2-C04C3AEF16A6}"/>
              </a:ext>
            </a:extLst>
          </p:cNvPr>
          <p:cNvSpPr txBox="1"/>
          <p:nvPr/>
        </p:nvSpPr>
        <p:spPr>
          <a:xfrm>
            <a:off x="6300957" y="4408057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661227CE-824A-4503-A8BD-23476D56D94C}"/>
              </a:ext>
            </a:extLst>
          </p:cNvPr>
          <p:cNvSpPr txBox="1"/>
          <p:nvPr/>
        </p:nvSpPr>
        <p:spPr>
          <a:xfrm>
            <a:off x="2751887" y="1289517"/>
            <a:ext cx="33245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hu-HU" dirty="0" err="1">
                <a:solidFill>
                  <a:schemeClr val="bg1"/>
                </a:solidFill>
              </a:rPr>
              <a:t>Jest</a:t>
            </a:r>
            <a:endParaRPr lang="hu-HU" dirty="0">
              <a:solidFill>
                <a:schemeClr val="bg1"/>
              </a:solidFill>
            </a:endParaRP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dirty="0" err="1">
                <a:solidFill>
                  <a:schemeClr val="bg1"/>
                </a:solidFill>
              </a:rPr>
              <a:t>Supertest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hu-HU" dirty="0">
              <a:solidFill>
                <a:schemeClr val="bg1"/>
              </a:solidFill>
            </a:endParaRP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hu-HU" dirty="0">
                <a:solidFill>
                  <a:schemeClr val="bg1"/>
                </a:solidFill>
              </a:rPr>
              <a:t>M</a:t>
            </a:r>
            <a:r>
              <a:rPr lang="en-US" dirty="0" err="1">
                <a:solidFill>
                  <a:schemeClr val="bg1"/>
                </a:solidFill>
              </a:rPr>
              <a:t>ock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hu-HU" dirty="0">
              <a:solidFill>
                <a:schemeClr val="bg1"/>
              </a:solidFill>
            </a:endParaRP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hu-HU" dirty="0">
                <a:solidFill>
                  <a:schemeClr val="bg1"/>
                </a:solidFill>
              </a:rPr>
              <a:t>E</a:t>
            </a:r>
            <a:r>
              <a:rPr lang="en-US" dirty="0" err="1">
                <a:solidFill>
                  <a:schemeClr val="bg1"/>
                </a:solidFill>
              </a:rPr>
              <a:t>gységteszt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EE2701EE-CF1E-4711-B95D-A4B5AB6C5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19" y="643652"/>
            <a:ext cx="3145579" cy="361311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7F79635F-EAC0-45F7-9AAF-DA9219001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87" y="648371"/>
            <a:ext cx="3089055" cy="399724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4683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29E699A9-53FA-4F0C-8E07-41CA23B6D06D}"/>
              </a:ext>
            </a:extLst>
          </p:cNvPr>
          <p:cNvSpPr/>
          <p:nvPr/>
        </p:nvSpPr>
        <p:spPr>
          <a:xfrm>
            <a:off x="4673683" y="2209834"/>
            <a:ext cx="3047917" cy="17776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C647CE41-1E80-4729-8F02-A9870DCB4B74}"/>
              </a:ext>
            </a:extLst>
          </p:cNvPr>
          <p:cNvSpPr/>
          <p:nvPr/>
        </p:nvSpPr>
        <p:spPr>
          <a:xfrm>
            <a:off x="1422400" y="2216913"/>
            <a:ext cx="3047918" cy="1777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E880D46-5EAE-45C7-BE76-5AF3DE03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96076"/>
            <a:ext cx="7696200" cy="715566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Csapatmunka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33270" y="2904205"/>
            <a:ext cx="2773306" cy="1130619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dirty="0"/>
              <a:t>Minden létrejött fájlt itt tároltunk és osztunk meg, rendszereztük a tervezett feladatainkat és ez tette lehetővé a verziókezelést is.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D538B2-763C-4ABF-89E4-F1F2A3161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7838" y="2911536"/>
            <a:ext cx="2882161" cy="1130619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dirty="0"/>
              <a:t>Iskolai időn kívül itt szerveztük meg a megbeszéléseket, megoszthattuk egymás képernyőjét, ami könnyítette a projekttel való haladásunkat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704924" y="2364318"/>
            <a:ext cx="2476460" cy="392482"/>
          </a:xfrm>
        </p:spPr>
        <p:txBody>
          <a:bodyPr/>
          <a:lstStyle/>
          <a:p>
            <a:r>
              <a:rPr lang="hu-HU" dirty="0"/>
              <a:t>GitHub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941679" y="2379353"/>
            <a:ext cx="2508378" cy="392482"/>
          </a:xfrm>
        </p:spPr>
        <p:txBody>
          <a:bodyPr/>
          <a:lstStyle/>
          <a:p>
            <a:r>
              <a:rPr lang="hu-HU" dirty="0"/>
              <a:t>Google </a:t>
            </a:r>
            <a:r>
              <a:rPr lang="hu-HU" dirty="0" err="1"/>
              <a:t>Meet</a:t>
            </a:r>
            <a:endParaRPr lang="en-US" dirty="0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38996862-262F-4AAF-BF32-E8A6A347A83E}"/>
              </a:ext>
            </a:extLst>
          </p:cNvPr>
          <p:cNvSpPr/>
          <p:nvPr/>
        </p:nvSpPr>
        <p:spPr>
          <a:xfrm>
            <a:off x="2479179" y="1156032"/>
            <a:ext cx="927949" cy="9279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55B9A29F-BF92-4543-9F4E-9C2205D63BAB}"/>
              </a:ext>
            </a:extLst>
          </p:cNvPr>
          <p:cNvSpPr/>
          <p:nvPr/>
        </p:nvSpPr>
        <p:spPr>
          <a:xfrm>
            <a:off x="5836982" y="1167908"/>
            <a:ext cx="927949" cy="9279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Forma libre: forma 162">
            <a:extLst>
              <a:ext uri="{FF2B5EF4-FFF2-40B4-BE49-F238E27FC236}">
                <a16:creationId xmlns:a16="http://schemas.microsoft.com/office/drawing/2014/main" id="{239F83C6-DCDA-459A-A235-55E8ABA02045}"/>
              </a:ext>
            </a:extLst>
          </p:cNvPr>
          <p:cNvSpPr/>
          <p:nvPr/>
        </p:nvSpPr>
        <p:spPr>
          <a:xfrm>
            <a:off x="-1958030" y="4693240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09" name="Ellipszis 108">
            <a:extLst>
              <a:ext uri="{FF2B5EF4-FFF2-40B4-BE49-F238E27FC236}">
                <a16:creationId xmlns:a16="http://schemas.microsoft.com/office/drawing/2014/main" id="{94B6C086-ECD2-463E-9109-F90CAF34DCD8}"/>
              </a:ext>
            </a:extLst>
          </p:cNvPr>
          <p:cNvSpPr/>
          <p:nvPr/>
        </p:nvSpPr>
        <p:spPr>
          <a:xfrm>
            <a:off x="4306576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Szövegdoboz 109">
            <a:extLst>
              <a:ext uri="{FF2B5EF4-FFF2-40B4-BE49-F238E27FC236}">
                <a16:creationId xmlns:a16="http://schemas.microsoft.com/office/drawing/2014/main" id="{18A9053A-CB55-4717-BB7B-C041F41B6458}"/>
              </a:ext>
            </a:extLst>
          </p:cNvPr>
          <p:cNvSpPr txBox="1"/>
          <p:nvPr/>
        </p:nvSpPr>
        <p:spPr>
          <a:xfrm>
            <a:off x="3769755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8.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1" name="Ellipszis 110">
            <a:extLst>
              <a:ext uri="{FF2B5EF4-FFF2-40B4-BE49-F238E27FC236}">
                <a16:creationId xmlns:a16="http://schemas.microsoft.com/office/drawing/2014/main" id="{A786F668-D5BB-4C94-AB3A-9E5DA784A494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Szövegdoboz 111">
            <a:extLst>
              <a:ext uri="{FF2B5EF4-FFF2-40B4-BE49-F238E27FC236}">
                <a16:creationId xmlns:a16="http://schemas.microsoft.com/office/drawing/2014/main" id="{94E94EA0-0358-4E61-8778-BC2207440A1B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7.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3" name="Ellipszis 112">
            <a:extLst>
              <a:ext uri="{FF2B5EF4-FFF2-40B4-BE49-F238E27FC236}">
                <a16:creationId xmlns:a16="http://schemas.microsoft.com/office/drawing/2014/main" id="{0E4FA451-AAA7-45DC-9559-D9E76AC8A13D}"/>
              </a:ext>
            </a:extLst>
          </p:cNvPr>
          <p:cNvSpPr/>
          <p:nvPr/>
        </p:nvSpPr>
        <p:spPr>
          <a:xfrm>
            <a:off x="6837778" y="4386599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Szövegdoboz 113">
            <a:extLst>
              <a:ext uri="{FF2B5EF4-FFF2-40B4-BE49-F238E27FC236}">
                <a16:creationId xmlns:a16="http://schemas.microsoft.com/office/drawing/2014/main" id="{596E2960-FBF2-4965-9672-F2CA7F6BFFE8}"/>
              </a:ext>
            </a:extLst>
          </p:cNvPr>
          <p:cNvSpPr txBox="1"/>
          <p:nvPr/>
        </p:nvSpPr>
        <p:spPr>
          <a:xfrm>
            <a:off x="6300957" y="4408057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6.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5D580D7-8FE3-4962-8393-265245940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554" y="1302266"/>
            <a:ext cx="675197" cy="63548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8A572886-9FE7-4D82-B81C-04631696F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39" y="1224151"/>
            <a:ext cx="848051" cy="79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Conector recto 85">
            <a:extLst>
              <a:ext uri="{FF2B5EF4-FFF2-40B4-BE49-F238E27FC236}">
                <a16:creationId xmlns:a16="http://schemas.microsoft.com/office/drawing/2014/main" id="{45D2848B-25ED-41EB-AD93-A4F460CD9ADA}"/>
              </a:ext>
            </a:extLst>
          </p:cNvPr>
          <p:cNvCxnSpPr>
            <a:cxnSpLocks/>
            <a:stCxn id="198" idx="6"/>
            <a:endCxn id="208" idx="2"/>
          </p:cNvCxnSpPr>
          <p:nvPr/>
        </p:nvCxnSpPr>
        <p:spPr>
          <a:xfrm flipV="1">
            <a:off x="4305749" y="3650611"/>
            <a:ext cx="1356654" cy="537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cto 17">
            <a:extLst>
              <a:ext uri="{FF2B5EF4-FFF2-40B4-BE49-F238E27FC236}">
                <a16:creationId xmlns:a16="http://schemas.microsoft.com/office/drawing/2014/main" id="{30822E79-DD45-4D4B-8967-2C1C99522F5D}"/>
              </a:ext>
            </a:extLst>
          </p:cNvPr>
          <p:cNvCxnSpPr>
            <a:cxnSpLocks/>
            <a:stCxn id="84" idx="3"/>
            <a:endCxn id="198" idx="7"/>
          </p:cNvCxnSpPr>
          <p:nvPr/>
        </p:nvCxnSpPr>
        <p:spPr>
          <a:xfrm flipH="1">
            <a:off x="4200235" y="2675567"/>
            <a:ext cx="1248487" cy="7741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A2875693-0101-47F8-8FF6-40B84B49F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621" y="-78765"/>
            <a:ext cx="4388757" cy="715566"/>
          </a:xfrm>
        </p:spPr>
        <p:txBody>
          <a:bodyPr>
            <a:normAutofit/>
          </a:bodyPr>
          <a:lstStyle/>
          <a:p>
            <a:r>
              <a:rPr lang="hu-HU" sz="2400" dirty="0">
                <a:solidFill>
                  <a:srgbClr val="8CD7EC"/>
                </a:solidFill>
              </a:rPr>
              <a:t>Pozitív</a:t>
            </a:r>
            <a:r>
              <a:rPr lang="hu-HU" sz="2400" dirty="0"/>
              <a:t> </a:t>
            </a:r>
            <a:r>
              <a:rPr lang="hu-HU" sz="2400" dirty="0">
                <a:solidFill>
                  <a:srgbClr val="8CD7EC"/>
                </a:solidFill>
              </a:rPr>
              <a:t>hatások</a:t>
            </a:r>
            <a:endParaRPr lang="en-US" sz="2400" dirty="0">
              <a:solidFill>
                <a:srgbClr val="8CD7EC"/>
              </a:solidFill>
            </a:endParaRP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20CF4E90-653B-4C03-A13B-627259B45F71}"/>
              </a:ext>
            </a:extLst>
          </p:cNvPr>
          <p:cNvSpPr/>
          <p:nvPr/>
        </p:nvSpPr>
        <p:spPr>
          <a:xfrm>
            <a:off x="2684452" y="732042"/>
            <a:ext cx="637508" cy="6510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A35D71B8-D737-471F-8B7C-9205241FF8D4}"/>
              </a:ext>
            </a:extLst>
          </p:cNvPr>
          <p:cNvSpPr/>
          <p:nvPr/>
        </p:nvSpPr>
        <p:spPr>
          <a:xfrm>
            <a:off x="4862499" y="779080"/>
            <a:ext cx="718806" cy="7188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26A66A1D-190B-4FC8-BD60-4C25F2B98CE0}"/>
              </a:ext>
            </a:extLst>
          </p:cNvPr>
          <p:cNvSpPr/>
          <p:nvPr/>
        </p:nvSpPr>
        <p:spPr>
          <a:xfrm>
            <a:off x="3081157" y="2015279"/>
            <a:ext cx="726708" cy="7267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534B816A-6EB5-4853-AC7D-190253E62A60}"/>
              </a:ext>
            </a:extLst>
          </p:cNvPr>
          <p:cNvSpPr/>
          <p:nvPr/>
        </p:nvSpPr>
        <p:spPr>
          <a:xfrm>
            <a:off x="5343455" y="2062029"/>
            <a:ext cx="718805" cy="7188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425D8C1E-C1B4-4947-B39F-334C7BE5F6EF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>
            <a:off x="3321960" y="1057545"/>
            <a:ext cx="1540539" cy="8093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5D2C7A34-001B-4636-81ED-2951246929AF}"/>
              </a:ext>
            </a:extLst>
          </p:cNvPr>
          <p:cNvCxnSpPr>
            <a:cxnSpLocks/>
            <a:stCxn id="82" idx="3"/>
            <a:endCxn id="83" idx="7"/>
          </p:cNvCxnSpPr>
          <p:nvPr/>
        </p:nvCxnSpPr>
        <p:spPr>
          <a:xfrm flipH="1">
            <a:off x="3701441" y="1392619"/>
            <a:ext cx="1266325" cy="72908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A0D15F2D-935B-4EFC-9C06-4A33F1A99932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>
            <a:off x="3807865" y="2378633"/>
            <a:ext cx="1535590" cy="4279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Google Shape;375;p47">
            <a:extLst>
              <a:ext uri="{FF2B5EF4-FFF2-40B4-BE49-F238E27FC236}">
                <a16:creationId xmlns:a16="http://schemas.microsoft.com/office/drawing/2014/main" id="{AD0A04B8-D16C-40F1-B0F4-25D97D52BEF4}"/>
              </a:ext>
            </a:extLst>
          </p:cNvPr>
          <p:cNvSpPr txBox="1"/>
          <p:nvPr/>
        </p:nvSpPr>
        <p:spPr>
          <a:xfrm flipH="1">
            <a:off x="538696" y="769431"/>
            <a:ext cx="2127517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C000"/>
                </a:solidFill>
                <a:latin typeface="Rubik" pitchFamily="2" charset="-79"/>
                <a:ea typeface="Bebas Neue"/>
                <a:cs typeface="Rubik" pitchFamily="2" charset="-79"/>
                <a:sym typeface="Bebas Neue"/>
              </a:rPr>
              <a:t>Időmegtakarítás</a:t>
            </a:r>
          </a:p>
        </p:txBody>
      </p:sp>
      <p:sp>
        <p:nvSpPr>
          <p:cNvPr id="91" name="Google Shape;379;p47">
            <a:extLst>
              <a:ext uri="{FF2B5EF4-FFF2-40B4-BE49-F238E27FC236}">
                <a16:creationId xmlns:a16="http://schemas.microsoft.com/office/drawing/2014/main" id="{4FC33785-946A-4DB2-9A5B-F2FAF38A1DD4}"/>
              </a:ext>
            </a:extLst>
          </p:cNvPr>
          <p:cNvSpPr txBox="1"/>
          <p:nvPr/>
        </p:nvSpPr>
        <p:spPr>
          <a:xfrm flipH="1">
            <a:off x="-107598" y="1124639"/>
            <a:ext cx="2758959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Anaheim"/>
                <a:sym typeface="Anaheim"/>
              </a:rPr>
              <a:t>Előre rendelés miatt nincs sorban állás,</a:t>
            </a:r>
            <a:r>
              <a:rPr lang="hu-HU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Anaheim"/>
                <a:sym typeface="Anaheim"/>
              </a:rPr>
              <a:t> és</a:t>
            </a:r>
            <a:r>
              <a:rPr lang="en-US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Anaheim"/>
                <a:sym typeface="Anaheim"/>
              </a:rPr>
              <a:t> az eladó hatékonyabban dolgozik.</a:t>
            </a:r>
          </a:p>
        </p:txBody>
      </p:sp>
      <p:sp>
        <p:nvSpPr>
          <p:cNvPr id="93" name="Google Shape;375;p47">
            <a:extLst>
              <a:ext uri="{FF2B5EF4-FFF2-40B4-BE49-F238E27FC236}">
                <a16:creationId xmlns:a16="http://schemas.microsoft.com/office/drawing/2014/main" id="{0D1942D6-87D4-4E5E-A55F-3006C7CC1E0C}"/>
              </a:ext>
            </a:extLst>
          </p:cNvPr>
          <p:cNvSpPr txBox="1"/>
          <p:nvPr/>
        </p:nvSpPr>
        <p:spPr>
          <a:xfrm flipH="1">
            <a:off x="445532" y="2031010"/>
            <a:ext cx="2596253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C000"/>
                </a:solidFill>
                <a:latin typeface="Rubik" pitchFamily="2" charset="-79"/>
                <a:ea typeface="Bebas Neue"/>
                <a:cs typeface="Rubik" pitchFamily="2" charset="-79"/>
                <a:sym typeface="Bebas Neue"/>
              </a:rPr>
              <a:t>Jobb kiszolgálás</a:t>
            </a:r>
          </a:p>
        </p:txBody>
      </p:sp>
      <p:sp>
        <p:nvSpPr>
          <p:cNvPr id="94" name="Google Shape;379;p47">
            <a:extLst>
              <a:ext uri="{FF2B5EF4-FFF2-40B4-BE49-F238E27FC236}">
                <a16:creationId xmlns:a16="http://schemas.microsoft.com/office/drawing/2014/main" id="{A52FFD3E-0DEB-497C-A6AF-B1E3CC03E63F}"/>
              </a:ext>
            </a:extLst>
          </p:cNvPr>
          <p:cNvSpPr txBox="1"/>
          <p:nvPr/>
        </p:nvSpPr>
        <p:spPr>
          <a:xfrm flipH="1">
            <a:off x="-49903" y="2341243"/>
            <a:ext cx="3091687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Anaheim"/>
                <a:sym typeface="Anaheim"/>
              </a:rPr>
              <a:t>Átlátható rendeléskövetés, optimalizált készletek, pontos teljesítés.</a:t>
            </a:r>
          </a:p>
        </p:txBody>
      </p:sp>
      <p:sp>
        <p:nvSpPr>
          <p:cNvPr id="97" name="Google Shape;375;p47">
            <a:extLst>
              <a:ext uri="{FF2B5EF4-FFF2-40B4-BE49-F238E27FC236}">
                <a16:creationId xmlns:a16="http://schemas.microsoft.com/office/drawing/2014/main" id="{982F7DA5-C1A7-4B02-B8CD-A284130B2260}"/>
              </a:ext>
            </a:extLst>
          </p:cNvPr>
          <p:cNvSpPr txBox="1"/>
          <p:nvPr/>
        </p:nvSpPr>
        <p:spPr>
          <a:xfrm flipH="1">
            <a:off x="6078975" y="2058862"/>
            <a:ext cx="2726915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C000"/>
                </a:solidFill>
                <a:latin typeface="Rubik" pitchFamily="2" charset="-79"/>
                <a:ea typeface="Bebas Neue"/>
                <a:cs typeface="Rubik" pitchFamily="2" charset="-79"/>
                <a:sym typeface="Bebas Neue"/>
              </a:rPr>
              <a:t>Kényelem</a:t>
            </a:r>
          </a:p>
        </p:txBody>
      </p:sp>
      <p:sp>
        <p:nvSpPr>
          <p:cNvPr id="98" name="Google Shape;379;p47">
            <a:extLst>
              <a:ext uri="{FF2B5EF4-FFF2-40B4-BE49-F238E27FC236}">
                <a16:creationId xmlns:a16="http://schemas.microsoft.com/office/drawing/2014/main" id="{C49442B5-47A8-4C1B-B1EA-A3B2A1072CA3}"/>
              </a:ext>
            </a:extLst>
          </p:cNvPr>
          <p:cNvSpPr txBox="1"/>
          <p:nvPr/>
        </p:nvSpPr>
        <p:spPr>
          <a:xfrm flipH="1">
            <a:off x="6081363" y="2367999"/>
            <a:ext cx="2741242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Anaheim"/>
                <a:sym typeface="Anaheim"/>
              </a:rPr>
              <a:t>A diákok maguk választhatják ki az átvételi szünetet.</a:t>
            </a:r>
          </a:p>
        </p:txBody>
      </p:sp>
      <p:sp>
        <p:nvSpPr>
          <p:cNvPr id="113" name="Forma libre: forma 162">
            <a:extLst>
              <a:ext uri="{FF2B5EF4-FFF2-40B4-BE49-F238E27FC236}">
                <a16:creationId xmlns:a16="http://schemas.microsoft.com/office/drawing/2014/main" id="{97258364-28F8-40C8-B8FD-40284026DF94}"/>
              </a:ext>
            </a:extLst>
          </p:cNvPr>
          <p:cNvSpPr/>
          <p:nvPr/>
        </p:nvSpPr>
        <p:spPr>
          <a:xfrm>
            <a:off x="-3238190" y="4684939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27" name="Ellipszis 126">
            <a:extLst>
              <a:ext uri="{FF2B5EF4-FFF2-40B4-BE49-F238E27FC236}">
                <a16:creationId xmlns:a16="http://schemas.microsoft.com/office/drawing/2014/main" id="{342C5F23-78F9-488C-841C-20D572E5E050}"/>
              </a:ext>
            </a:extLst>
          </p:cNvPr>
          <p:cNvSpPr/>
          <p:nvPr/>
        </p:nvSpPr>
        <p:spPr>
          <a:xfrm>
            <a:off x="4306576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Szövegdoboz 127">
            <a:extLst>
              <a:ext uri="{FF2B5EF4-FFF2-40B4-BE49-F238E27FC236}">
                <a16:creationId xmlns:a16="http://schemas.microsoft.com/office/drawing/2014/main" id="{DE35C5D9-D561-4342-A89D-2CE80756E1C6}"/>
              </a:ext>
            </a:extLst>
          </p:cNvPr>
          <p:cNvSpPr txBox="1"/>
          <p:nvPr/>
        </p:nvSpPr>
        <p:spPr>
          <a:xfrm>
            <a:off x="3769755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8.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9" name="Ellipszis 128">
            <a:extLst>
              <a:ext uri="{FF2B5EF4-FFF2-40B4-BE49-F238E27FC236}">
                <a16:creationId xmlns:a16="http://schemas.microsoft.com/office/drawing/2014/main" id="{5F0D01C1-546B-437B-80E4-BD5E11F413AD}"/>
              </a:ext>
            </a:extLst>
          </p:cNvPr>
          <p:cNvSpPr/>
          <p:nvPr/>
        </p:nvSpPr>
        <p:spPr>
          <a:xfrm>
            <a:off x="5558750" y="4378877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Szövegdoboz 129">
            <a:extLst>
              <a:ext uri="{FF2B5EF4-FFF2-40B4-BE49-F238E27FC236}">
                <a16:creationId xmlns:a16="http://schemas.microsoft.com/office/drawing/2014/main" id="{61DB8B6B-EF79-4255-8149-DB18D1F6428C}"/>
              </a:ext>
            </a:extLst>
          </p:cNvPr>
          <p:cNvSpPr txBox="1"/>
          <p:nvPr/>
        </p:nvSpPr>
        <p:spPr>
          <a:xfrm>
            <a:off x="5021929" y="4418345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7.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1" name="Ellipszis 130">
            <a:extLst>
              <a:ext uri="{FF2B5EF4-FFF2-40B4-BE49-F238E27FC236}">
                <a16:creationId xmlns:a16="http://schemas.microsoft.com/office/drawing/2014/main" id="{A8A7D8F0-5ADE-4177-B104-858B65D7D9DB}"/>
              </a:ext>
            </a:extLst>
          </p:cNvPr>
          <p:cNvSpPr/>
          <p:nvPr/>
        </p:nvSpPr>
        <p:spPr>
          <a:xfrm>
            <a:off x="6849595" y="4690301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Szövegdoboz 131">
            <a:extLst>
              <a:ext uri="{FF2B5EF4-FFF2-40B4-BE49-F238E27FC236}">
                <a16:creationId xmlns:a16="http://schemas.microsoft.com/office/drawing/2014/main" id="{6382B0E1-2602-4422-835C-50324270B628}"/>
              </a:ext>
            </a:extLst>
          </p:cNvPr>
          <p:cNvSpPr txBox="1"/>
          <p:nvPr/>
        </p:nvSpPr>
        <p:spPr>
          <a:xfrm>
            <a:off x="6300955" y="472320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6.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1" name="Google Shape;375;p47">
            <a:extLst>
              <a:ext uri="{FF2B5EF4-FFF2-40B4-BE49-F238E27FC236}">
                <a16:creationId xmlns:a16="http://schemas.microsoft.com/office/drawing/2014/main" id="{C45B4F35-D86F-4A6D-8B79-40D1E8174635}"/>
              </a:ext>
            </a:extLst>
          </p:cNvPr>
          <p:cNvSpPr txBox="1"/>
          <p:nvPr/>
        </p:nvSpPr>
        <p:spPr>
          <a:xfrm flipH="1">
            <a:off x="5657867" y="780866"/>
            <a:ext cx="2726915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>
                <a:solidFill>
                  <a:srgbClr val="FFC000"/>
                </a:solidFill>
                <a:latin typeface="Rubik" pitchFamily="2" charset="-79"/>
                <a:ea typeface="Bebas Neue"/>
                <a:cs typeface="Rubik" pitchFamily="2" charset="-79"/>
                <a:sym typeface="Bebas Neue"/>
              </a:rPr>
              <a:t>Rövidebb várakozás</a:t>
            </a:r>
            <a:endParaRPr lang="en-US" b="1" dirty="0">
              <a:solidFill>
                <a:srgbClr val="FFC000"/>
              </a:solidFill>
              <a:latin typeface="Rubik" pitchFamily="2" charset="-79"/>
              <a:ea typeface="Bebas Neue"/>
              <a:cs typeface="Rubik" pitchFamily="2" charset="-79"/>
              <a:sym typeface="Bebas Neue"/>
            </a:endParaRPr>
          </a:p>
        </p:txBody>
      </p:sp>
      <p:sp>
        <p:nvSpPr>
          <p:cNvPr id="142" name="Google Shape;379;p47">
            <a:extLst>
              <a:ext uri="{FF2B5EF4-FFF2-40B4-BE49-F238E27FC236}">
                <a16:creationId xmlns:a16="http://schemas.microsoft.com/office/drawing/2014/main" id="{7F179EDD-F37D-4CF1-B694-789C598ACDAF}"/>
              </a:ext>
            </a:extLst>
          </p:cNvPr>
          <p:cNvSpPr txBox="1"/>
          <p:nvPr/>
        </p:nvSpPr>
        <p:spPr>
          <a:xfrm flipH="1">
            <a:off x="5683790" y="1106623"/>
            <a:ext cx="3104302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Anaheim"/>
                <a:sym typeface="Anaheim"/>
              </a:rPr>
              <a:t>Pontos átvételi időkkel nincs torlódás, azonnali átvétel lehetséges.</a:t>
            </a:r>
            <a:endParaRPr sz="14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Anaheim"/>
              <a:sym typeface="Anaheim"/>
            </a:endParaRPr>
          </a:p>
        </p:txBody>
      </p:sp>
      <p:sp>
        <p:nvSpPr>
          <p:cNvPr id="198" name="Elipse 82">
            <a:extLst>
              <a:ext uri="{FF2B5EF4-FFF2-40B4-BE49-F238E27FC236}">
                <a16:creationId xmlns:a16="http://schemas.microsoft.com/office/drawing/2014/main" id="{23A0CC52-4D46-4514-9A88-F97657462A71}"/>
              </a:ext>
            </a:extLst>
          </p:cNvPr>
          <p:cNvSpPr/>
          <p:nvPr/>
        </p:nvSpPr>
        <p:spPr>
          <a:xfrm>
            <a:off x="3585251" y="3344157"/>
            <a:ext cx="720498" cy="7204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9" name="Google Shape;375;p47">
            <a:extLst>
              <a:ext uri="{FF2B5EF4-FFF2-40B4-BE49-F238E27FC236}">
                <a16:creationId xmlns:a16="http://schemas.microsoft.com/office/drawing/2014/main" id="{8E9940D5-FD48-4A2A-A468-5ECFDD50C5D0}"/>
              </a:ext>
            </a:extLst>
          </p:cNvPr>
          <p:cNvSpPr txBox="1"/>
          <p:nvPr/>
        </p:nvSpPr>
        <p:spPr>
          <a:xfrm flipH="1">
            <a:off x="931291" y="3425458"/>
            <a:ext cx="2596253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C000"/>
                </a:solidFill>
                <a:latin typeface="Rubik" pitchFamily="2" charset="-79"/>
                <a:ea typeface="Bebas Neue"/>
                <a:cs typeface="Rubik" pitchFamily="2" charset="-79"/>
                <a:sym typeface="Bebas Neue"/>
              </a:rPr>
              <a:t>Kevesebb hiba</a:t>
            </a:r>
          </a:p>
        </p:txBody>
      </p:sp>
      <p:sp>
        <p:nvSpPr>
          <p:cNvPr id="200" name="Google Shape;379;p47">
            <a:extLst>
              <a:ext uri="{FF2B5EF4-FFF2-40B4-BE49-F238E27FC236}">
                <a16:creationId xmlns:a16="http://schemas.microsoft.com/office/drawing/2014/main" id="{0275C51F-0A67-4840-99DD-8D3BE87D390B}"/>
              </a:ext>
            </a:extLst>
          </p:cNvPr>
          <p:cNvSpPr txBox="1"/>
          <p:nvPr/>
        </p:nvSpPr>
        <p:spPr>
          <a:xfrm flipH="1">
            <a:off x="580134" y="3732514"/>
            <a:ext cx="294741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Anaheim"/>
                <a:sym typeface="Anaheim"/>
              </a:rPr>
              <a:t>Előre rögzített rendelések csökkentik a félreértéseket.</a:t>
            </a:r>
          </a:p>
        </p:txBody>
      </p:sp>
      <p:sp>
        <p:nvSpPr>
          <p:cNvPr id="208" name="Elipse 83">
            <a:extLst>
              <a:ext uri="{FF2B5EF4-FFF2-40B4-BE49-F238E27FC236}">
                <a16:creationId xmlns:a16="http://schemas.microsoft.com/office/drawing/2014/main" id="{DE04D362-8FCE-45A8-B208-5A11DF274C16}"/>
              </a:ext>
            </a:extLst>
          </p:cNvPr>
          <p:cNvSpPr/>
          <p:nvPr/>
        </p:nvSpPr>
        <p:spPr>
          <a:xfrm>
            <a:off x="5662403" y="3305858"/>
            <a:ext cx="689505" cy="6895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9" name="Google Shape;375;p47">
            <a:extLst>
              <a:ext uri="{FF2B5EF4-FFF2-40B4-BE49-F238E27FC236}">
                <a16:creationId xmlns:a16="http://schemas.microsoft.com/office/drawing/2014/main" id="{E2A54947-86F8-416C-8CD5-9DE2A1F3EFEC}"/>
              </a:ext>
            </a:extLst>
          </p:cNvPr>
          <p:cNvSpPr txBox="1"/>
          <p:nvPr/>
        </p:nvSpPr>
        <p:spPr>
          <a:xfrm flipH="1">
            <a:off x="6426725" y="3306537"/>
            <a:ext cx="3109407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C000"/>
                </a:solidFill>
                <a:latin typeface="Rubik" pitchFamily="2" charset="-79"/>
                <a:ea typeface="Bebas Neue"/>
                <a:cs typeface="Rubik" pitchFamily="2" charset="-79"/>
                <a:sym typeface="Bebas Neue"/>
              </a:rPr>
              <a:t>Okosabb készletgazdálkodás</a:t>
            </a:r>
          </a:p>
        </p:txBody>
      </p:sp>
      <p:sp>
        <p:nvSpPr>
          <p:cNvPr id="210" name="Google Shape;379;p47">
            <a:extLst>
              <a:ext uri="{FF2B5EF4-FFF2-40B4-BE49-F238E27FC236}">
                <a16:creationId xmlns:a16="http://schemas.microsoft.com/office/drawing/2014/main" id="{31B528F7-A56C-4CDF-9BDD-FC36868F9551}"/>
              </a:ext>
            </a:extLst>
          </p:cNvPr>
          <p:cNvSpPr txBox="1"/>
          <p:nvPr/>
        </p:nvSpPr>
        <p:spPr>
          <a:xfrm flipH="1">
            <a:off x="6469255" y="3777205"/>
            <a:ext cx="3003472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Anaheim"/>
                <a:sym typeface="Anaheim"/>
              </a:rPr>
              <a:t>Népszerű termékek alapján pontos utánrendelés, kevesebb pazarlás.</a:t>
            </a:r>
            <a:endParaRPr lang="en-US" sz="14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Anaheim"/>
              <a:sym typeface="Anaheim"/>
            </a:endParaRPr>
          </a:p>
        </p:txBody>
      </p:sp>
      <p:pic>
        <p:nvPicPr>
          <p:cNvPr id="9" name="Ábra 8" descr="Óra egyszínű kitöltéssel">
            <a:extLst>
              <a:ext uri="{FF2B5EF4-FFF2-40B4-BE49-F238E27FC236}">
                <a16:creationId xmlns:a16="http://schemas.microsoft.com/office/drawing/2014/main" id="{A50694DE-88A3-4BF1-810B-812747608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7544" y="771881"/>
            <a:ext cx="571325" cy="571325"/>
          </a:xfrm>
          <a:prstGeom prst="rect">
            <a:avLst/>
          </a:prstGeom>
        </p:spPr>
      </p:pic>
      <p:pic>
        <p:nvPicPr>
          <p:cNvPr id="11" name="Ábra 10" descr="Elkészült homokóra egyszínű kitöltéssel">
            <a:extLst>
              <a:ext uri="{FF2B5EF4-FFF2-40B4-BE49-F238E27FC236}">
                <a16:creationId xmlns:a16="http://schemas.microsoft.com/office/drawing/2014/main" id="{03F5FFB4-029F-4DA5-BAED-7082FC8D7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7250" y="875903"/>
            <a:ext cx="530496" cy="530496"/>
          </a:xfrm>
          <a:prstGeom prst="rect">
            <a:avLst/>
          </a:prstGeom>
        </p:spPr>
      </p:pic>
      <p:pic>
        <p:nvPicPr>
          <p:cNvPr id="44" name="Ábra 43" descr="Felfelé ívelő tendencia egyszínű kitöltéssel">
            <a:extLst>
              <a:ext uri="{FF2B5EF4-FFF2-40B4-BE49-F238E27FC236}">
                <a16:creationId xmlns:a16="http://schemas.microsoft.com/office/drawing/2014/main" id="{1F1AF14E-8593-4A61-990E-FBEA63E90B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42010" y="2086451"/>
            <a:ext cx="568107" cy="568107"/>
          </a:xfrm>
          <a:prstGeom prst="rect">
            <a:avLst/>
          </a:prstGeom>
        </p:spPr>
      </p:pic>
      <p:pic>
        <p:nvPicPr>
          <p:cNvPr id="70" name="Ábra 69" descr="Szív egyszínű kitöltéssel">
            <a:extLst>
              <a:ext uri="{FF2B5EF4-FFF2-40B4-BE49-F238E27FC236}">
                <a16:creationId xmlns:a16="http://schemas.microsoft.com/office/drawing/2014/main" id="{DB1D211A-09FD-493A-A955-B5B8ADB9D6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2012" y="2148924"/>
            <a:ext cx="547385" cy="547385"/>
          </a:xfrm>
          <a:prstGeom prst="rect">
            <a:avLst/>
          </a:prstGeom>
        </p:spPr>
      </p:pic>
      <p:pic>
        <p:nvPicPr>
          <p:cNvPr id="136" name="Ábra 135" descr="Romló tendencia (jobbról balra írva) egyszínű kitöltéssel">
            <a:extLst>
              <a:ext uri="{FF2B5EF4-FFF2-40B4-BE49-F238E27FC236}">
                <a16:creationId xmlns:a16="http://schemas.microsoft.com/office/drawing/2014/main" id="{10E2D44B-BAD0-4765-A983-8DA2D6F92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60316" y="3394383"/>
            <a:ext cx="606470" cy="606470"/>
          </a:xfrm>
          <a:prstGeom prst="rect">
            <a:avLst/>
          </a:prstGeom>
        </p:spPr>
      </p:pic>
      <p:pic>
        <p:nvPicPr>
          <p:cNvPr id="171" name="Ábra 170" descr="Villanykörte és fogaskerék egyszínű kitöltéssel">
            <a:extLst>
              <a:ext uri="{FF2B5EF4-FFF2-40B4-BE49-F238E27FC236}">
                <a16:creationId xmlns:a16="http://schemas.microsoft.com/office/drawing/2014/main" id="{DFC69232-ACBD-486E-B479-55BCF23354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25582" y="3368311"/>
            <a:ext cx="563145" cy="5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9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4910" y="832280"/>
            <a:ext cx="3981156" cy="2128836"/>
          </a:xfrm>
        </p:spPr>
        <p:txBody>
          <a:bodyPr anchor="t"/>
          <a:lstStyle/>
          <a:p>
            <a:r>
              <a:rPr lang="en-US" dirty="0">
                <a:noFill/>
              </a:rPr>
              <a:t>Interactive Corporate Interface for Business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2880A397-E7F0-4EB5-A616-A0B59C40D661}"/>
              </a:ext>
            </a:extLst>
          </p:cNvPr>
          <p:cNvSpPr/>
          <p:nvPr/>
        </p:nvSpPr>
        <p:spPr>
          <a:xfrm>
            <a:off x="2072640" y="-375905"/>
            <a:ext cx="5059680" cy="41133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13360BD-3DA7-4721-9A1D-6B521FA77B87}"/>
              </a:ext>
            </a:extLst>
          </p:cNvPr>
          <p:cNvSpPr txBox="1"/>
          <p:nvPr/>
        </p:nvSpPr>
        <p:spPr>
          <a:xfrm>
            <a:off x="2531629" y="135978"/>
            <a:ext cx="398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Jövőbeli ötletek</a:t>
            </a:r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orma libre: forma 162">
            <a:extLst>
              <a:ext uri="{FF2B5EF4-FFF2-40B4-BE49-F238E27FC236}">
                <a16:creationId xmlns:a16="http://schemas.microsoft.com/office/drawing/2014/main" id="{5D26549F-4A1C-4A03-8F7E-A58B926F8112}"/>
              </a:ext>
            </a:extLst>
          </p:cNvPr>
          <p:cNvSpPr/>
          <p:nvPr/>
        </p:nvSpPr>
        <p:spPr>
          <a:xfrm>
            <a:off x="-4468438" y="467543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2A1CAB45-BB4B-4CD4-8391-B5374F6C963A}"/>
              </a:ext>
            </a:extLst>
          </p:cNvPr>
          <p:cNvSpPr/>
          <p:nvPr/>
        </p:nvSpPr>
        <p:spPr>
          <a:xfrm>
            <a:off x="4316346" y="4319847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813FD7AF-30B5-42A9-BBC4-8AF3E76D9BE6}"/>
              </a:ext>
            </a:extLst>
          </p:cNvPr>
          <p:cNvSpPr txBox="1"/>
          <p:nvPr/>
        </p:nvSpPr>
        <p:spPr>
          <a:xfrm>
            <a:off x="3779525" y="4341305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8.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BD39497A-8060-44B1-B97D-B95134356DCE}"/>
              </a:ext>
            </a:extLst>
          </p:cNvPr>
          <p:cNvSpPr/>
          <p:nvPr/>
        </p:nvSpPr>
        <p:spPr>
          <a:xfrm>
            <a:off x="5570569" y="4692240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60B821C2-6AC4-421E-AB70-28D55B91A211}"/>
              </a:ext>
            </a:extLst>
          </p:cNvPr>
          <p:cNvSpPr txBox="1"/>
          <p:nvPr/>
        </p:nvSpPr>
        <p:spPr>
          <a:xfrm>
            <a:off x="5036962" y="4723205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7.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2" name="Ellipszis 41">
            <a:extLst>
              <a:ext uri="{FF2B5EF4-FFF2-40B4-BE49-F238E27FC236}">
                <a16:creationId xmlns:a16="http://schemas.microsoft.com/office/drawing/2014/main" id="{128E990C-B600-44E9-B059-3A717BFE1623}"/>
              </a:ext>
            </a:extLst>
          </p:cNvPr>
          <p:cNvSpPr/>
          <p:nvPr/>
        </p:nvSpPr>
        <p:spPr>
          <a:xfrm>
            <a:off x="6849595" y="4690301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2466C0F6-0F52-4541-8395-78FE8D720D6A}"/>
              </a:ext>
            </a:extLst>
          </p:cNvPr>
          <p:cNvSpPr txBox="1"/>
          <p:nvPr/>
        </p:nvSpPr>
        <p:spPr>
          <a:xfrm>
            <a:off x="6300955" y="472320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6.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81975B8-40E9-48AB-AA6F-25F506B99A92}"/>
              </a:ext>
            </a:extLst>
          </p:cNvPr>
          <p:cNvSpPr txBox="1"/>
          <p:nvPr/>
        </p:nvSpPr>
        <p:spPr>
          <a:xfrm>
            <a:off x="2329542" y="986099"/>
            <a:ext cx="4520053" cy="24929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400" b="1" dirty="0"/>
              <a:t>Hűségprogram</a:t>
            </a:r>
            <a:r>
              <a:rPr lang="hu-HU" sz="1400" dirty="0"/>
              <a:t>: A vásárlók pontokat gyűjthetnének minden rendelés után, amit később kedvezményekre válthatnak be.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400" b="1" dirty="0"/>
              <a:t>Közösségi funkciók</a:t>
            </a:r>
            <a:r>
              <a:rPr lang="hu-HU" sz="1400" dirty="0"/>
              <a:t>: „Top kedvencek” lista, ahol látszik, mit rendelnek a legtöbben.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400" b="1" dirty="0"/>
              <a:t>Automatizált készletkezelés és előrejelzés</a:t>
            </a:r>
            <a:r>
              <a:rPr lang="hu-HU" sz="1400" dirty="0"/>
              <a:t>: A rendszer jelezné az eladóknak, ha egy termék kifogyóban van.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400" b="1" dirty="0"/>
              <a:t>Fizetési módok bővítése</a:t>
            </a:r>
            <a:r>
              <a:rPr lang="hu-HU" sz="1400" dirty="0"/>
              <a:t>: Apple </a:t>
            </a:r>
            <a:r>
              <a:rPr lang="hu-HU" sz="1400" dirty="0" err="1"/>
              <a:t>Pay</a:t>
            </a:r>
            <a:r>
              <a:rPr lang="hu-HU" sz="1400" dirty="0"/>
              <a:t> / Google </a:t>
            </a:r>
            <a:r>
              <a:rPr lang="hu-HU" sz="1400" dirty="0" err="1"/>
              <a:t>Pay</a:t>
            </a:r>
            <a:r>
              <a:rPr lang="hu-HU" sz="1400" dirty="0"/>
              <a:t> integráció.</a:t>
            </a:r>
          </a:p>
        </p:txBody>
      </p:sp>
    </p:spTree>
    <p:extLst>
      <p:ext uri="{BB962C8B-B14F-4D97-AF65-F5344CB8AC3E}">
        <p14:creationId xmlns:p14="http://schemas.microsoft.com/office/powerpoint/2010/main" val="1932747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974AB4E0-2664-4660-9691-2591F8FA494F}"/>
              </a:ext>
            </a:extLst>
          </p:cNvPr>
          <p:cNvSpPr txBox="1"/>
          <p:nvPr/>
        </p:nvSpPr>
        <p:spPr>
          <a:xfrm>
            <a:off x="141767" y="128460"/>
            <a:ext cx="2764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Vásárlói oldalból: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14DB58D-095D-4BFA-8652-F58CF281C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38874"/>
            <a:ext cx="7772400" cy="437197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6A78183-74B5-40C2-99D5-718E8BDA0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43985"/>
            <a:ext cx="7772400" cy="436175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F2E0ED9-12CE-4267-B26B-3A44DC8AD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33762"/>
            <a:ext cx="7772400" cy="4361752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6CEC46B6-B208-4450-A303-879C202397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33762"/>
            <a:ext cx="7772400" cy="43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2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C5F1C3E-1B1D-4B49-9D5C-61B5424A7B51}"/>
              </a:ext>
            </a:extLst>
          </p:cNvPr>
          <p:cNvSpPr/>
          <p:nvPr/>
        </p:nvSpPr>
        <p:spPr>
          <a:xfrm>
            <a:off x="0" y="-3514"/>
            <a:ext cx="4737839" cy="5088742"/>
          </a:xfrm>
          <a:prstGeom prst="rect">
            <a:avLst/>
          </a:prstGeom>
          <a:gradFill>
            <a:gsLst>
              <a:gs pos="65977">
                <a:srgbClr val="F8F8F8">
                  <a:alpha val="75000"/>
                </a:srgbClr>
              </a:gs>
              <a:gs pos="46000">
                <a:srgbClr val="FBFBFB"/>
              </a:gs>
              <a:gs pos="28000">
                <a:schemeClr val="bg1">
                  <a:lumMod val="50000"/>
                  <a:lumOff val="50000"/>
                </a:schemeClr>
              </a:gs>
              <a:gs pos="99000">
                <a:schemeClr val="bg1">
                  <a:lumMod val="95000"/>
                  <a:alpha val="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168" y="154535"/>
            <a:ext cx="3981156" cy="1064232"/>
          </a:xfrm>
        </p:spPr>
        <p:txBody>
          <a:bodyPr anchor="t"/>
          <a:lstStyle/>
          <a:p>
            <a:r>
              <a:rPr lang="hu-HU" sz="2400" dirty="0"/>
              <a:t>Milyen probléma adta az ötletet?</a:t>
            </a:r>
            <a:endParaRPr lang="en-US" sz="2400" dirty="0"/>
          </a:p>
        </p:txBody>
      </p:sp>
      <p:grpSp>
        <p:nvGrpSpPr>
          <p:cNvPr id="132" name="Google Shape;4579;p14">
            <a:extLst>
              <a:ext uri="{FF2B5EF4-FFF2-40B4-BE49-F238E27FC236}">
                <a16:creationId xmlns:a16="http://schemas.microsoft.com/office/drawing/2014/main" id="{DF5BD570-93E6-44D4-8A98-B2AFC8EEA570}"/>
              </a:ext>
            </a:extLst>
          </p:cNvPr>
          <p:cNvGrpSpPr/>
          <p:nvPr/>
        </p:nvGrpSpPr>
        <p:grpSpPr>
          <a:xfrm>
            <a:off x="240947" y="689483"/>
            <a:ext cx="298169" cy="339253"/>
            <a:chOff x="1529350" y="258825"/>
            <a:chExt cx="423475" cy="481825"/>
          </a:xfrm>
          <a:noFill/>
        </p:grpSpPr>
        <p:sp>
          <p:nvSpPr>
            <p:cNvPr id="133" name="Google Shape;4580;p14">
              <a:extLst>
                <a:ext uri="{FF2B5EF4-FFF2-40B4-BE49-F238E27FC236}">
                  <a16:creationId xmlns:a16="http://schemas.microsoft.com/office/drawing/2014/main" id="{7A375A49-868A-413F-928A-367AFE0936A3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4" name="Google Shape;4581;p14">
              <a:extLst>
                <a:ext uri="{FF2B5EF4-FFF2-40B4-BE49-F238E27FC236}">
                  <a16:creationId xmlns:a16="http://schemas.microsoft.com/office/drawing/2014/main" id="{D696C9D4-92B4-4DA8-943F-F9AC6C00BA8E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97" name="Title 1">
            <a:extLst>
              <a:ext uri="{FF2B5EF4-FFF2-40B4-BE49-F238E27FC236}">
                <a16:creationId xmlns:a16="http://schemas.microsoft.com/office/drawing/2014/main" id="{FBD15738-E85F-41BB-9B3A-40C0E3F0F780}"/>
              </a:ext>
            </a:extLst>
          </p:cNvPr>
          <p:cNvSpPr txBox="1">
            <a:spLocks/>
          </p:cNvSpPr>
          <p:nvPr/>
        </p:nvSpPr>
        <p:spPr>
          <a:xfrm>
            <a:off x="4973715" y="154535"/>
            <a:ext cx="3981156" cy="7633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hu-HU" sz="2400" dirty="0">
                <a:solidFill>
                  <a:srgbClr val="FFFFFF"/>
                </a:solidFill>
              </a:rPr>
              <a:t>Milyen megoldást találtunk rá?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55AB9A2-845C-4DDB-A75C-7F94205E5E02}"/>
              </a:ext>
            </a:extLst>
          </p:cNvPr>
          <p:cNvSpPr txBox="1"/>
          <p:nvPr/>
        </p:nvSpPr>
        <p:spPr>
          <a:xfrm>
            <a:off x="86516" y="1137193"/>
            <a:ext cx="441037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500" dirty="0"/>
              <a:t>A szünetekben a diákok hosszú perceket töltenek sorban állással.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500" dirty="0"/>
              <a:t>Az eladók kapkodva próbálják kiszolgálni a hirtelen érkező tömeget.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500" dirty="0"/>
              <a:t>Előfordul, hogy egy diák nem kerül sorra az adott szünetben, így a következőben újra próbálkoznia kell.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500" dirty="0"/>
              <a:t>Ez időpazarlást jelent a diákok számára.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500" dirty="0"/>
              <a:t>Stresszt és nehézségeket okoz a büfében dolgozóknak.</a:t>
            </a:r>
          </a:p>
        </p:txBody>
      </p:sp>
      <p:sp>
        <p:nvSpPr>
          <p:cNvPr id="108" name="Szövegdoboz 107">
            <a:extLst>
              <a:ext uri="{FF2B5EF4-FFF2-40B4-BE49-F238E27FC236}">
                <a16:creationId xmlns:a16="http://schemas.microsoft.com/office/drawing/2014/main" id="{E1367A56-D5C0-4A1A-9CC3-CAC0B42978E1}"/>
              </a:ext>
            </a:extLst>
          </p:cNvPr>
          <p:cNvSpPr txBox="1"/>
          <p:nvPr/>
        </p:nvSpPr>
        <p:spPr>
          <a:xfrm>
            <a:off x="5126580" y="1137193"/>
            <a:ext cx="3799949" cy="3076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21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500" dirty="0">
                <a:solidFill>
                  <a:srgbClr val="FFFFFF"/>
                </a:solidFill>
              </a:rPr>
              <a:t>Ebből a problémából ismertük fel, hogy egy digitális megoldással ezt a folyamatot hatékonyabbá, gyorsabbá és kényelmesebbé tehetjük mindkét fél számára. </a:t>
            </a:r>
          </a:p>
          <a:p>
            <a:pPr marL="285750" indent="-285750" algn="just">
              <a:lnSpc>
                <a:spcPts val="21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hu-HU" sz="1500" dirty="0">
                <a:solidFill>
                  <a:srgbClr val="FFFFFF"/>
                </a:solidFill>
              </a:rPr>
              <a:t>Így született meg a Quick </a:t>
            </a:r>
            <a:r>
              <a:rPr lang="hu-HU" sz="1500" dirty="0" err="1">
                <a:solidFill>
                  <a:srgbClr val="FFFFFF"/>
                </a:solidFill>
              </a:rPr>
              <a:t>Serve</a:t>
            </a:r>
            <a:r>
              <a:rPr lang="hu-HU" sz="1500" dirty="0">
                <a:solidFill>
                  <a:srgbClr val="FFFFFF"/>
                </a:solidFill>
              </a:rPr>
              <a:t> ötlete, amely egy modern, webalapú platformot kínál az iskolai büfé működésének optimalizálására.</a:t>
            </a:r>
          </a:p>
          <a:p>
            <a:pPr marL="285750" indent="-285750" algn="just">
              <a:lnSpc>
                <a:spcPts val="21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hu-HU" sz="1500" dirty="0">
              <a:solidFill>
                <a:srgbClr val="FFFFFF"/>
              </a:solidFill>
            </a:endParaRPr>
          </a:p>
        </p:txBody>
      </p:sp>
      <p:grpSp>
        <p:nvGrpSpPr>
          <p:cNvPr id="109" name="Google Shape;9763;p16">
            <a:extLst>
              <a:ext uri="{FF2B5EF4-FFF2-40B4-BE49-F238E27FC236}">
                <a16:creationId xmlns:a16="http://schemas.microsoft.com/office/drawing/2014/main" id="{EF7C5A8E-5640-44CA-9E18-F13C33242533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10" name="Google Shape;9764;p16">
              <a:extLst>
                <a:ext uri="{FF2B5EF4-FFF2-40B4-BE49-F238E27FC236}">
                  <a16:creationId xmlns:a16="http://schemas.microsoft.com/office/drawing/2014/main" id="{44344B5E-8471-44C3-A4CD-DAA7F8FBFDAA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9765;p16">
              <a:extLst>
                <a:ext uri="{FF2B5EF4-FFF2-40B4-BE49-F238E27FC236}">
                  <a16:creationId xmlns:a16="http://schemas.microsoft.com/office/drawing/2014/main" id="{3D1DC15C-94C9-4841-B1B4-FCF931B75E28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9766;p16">
              <a:extLst>
                <a:ext uri="{FF2B5EF4-FFF2-40B4-BE49-F238E27FC236}">
                  <a16:creationId xmlns:a16="http://schemas.microsoft.com/office/drawing/2014/main" id="{0DA9386E-EA64-4581-852C-2540AFBBBB61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9767;p16">
              <a:extLst>
                <a:ext uri="{FF2B5EF4-FFF2-40B4-BE49-F238E27FC236}">
                  <a16:creationId xmlns:a16="http://schemas.microsoft.com/office/drawing/2014/main" id="{DD7A8393-F8B8-46E6-9CFB-F1BB5E596EC7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4" name="Forma libre: forma 162">
            <a:extLst>
              <a:ext uri="{FF2B5EF4-FFF2-40B4-BE49-F238E27FC236}">
                <a16:creationId xmlns:a16="http://schemas.microsoft.com/office/drawing/2014/main" id="{9F08E669-3B12-4695-8E30-E505CDD814FA}"/>
              </a:ext>
            </a:extLst>
          </p:cNvPr>
          <p:cNvSpPr/>
          <p:nvPr/>
        </p:nvSpPr>
        <p:spPr>
          <a:xfrm>
            <a:off x="-6945804" y="4677056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15" name="Ellipszis 114">
            <a:extLst>
              <a:ext uri="{FF2B5EF4-FFF2-40B4-BE49-F238E27FC236}">
                <a16:creationId xmlns:a16="http://schemas.microsoft.com/office/drawing/2014/main" id="{FD58434A-6C48-47ED-8FD0-A8EDA606FC7B}"/>
              </a:ext>
            </a:extLst>
          </p:cNvPr>
          <p:cNvSpPr/>
          <p:nvPr/>
        </p:nvSpPr>
        <p:spPr>
          <a:xfrm>
            <a:off x="1872170" y="4450686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Szövegdoboz 115">
            <a:extLst>
              <a:ext uri="{FF2B5EF4-FFF2-40B4-BE49-F238E27FC236}">
                <a16:creationId xmlns:a16="http://schemas.microsoft.com/office/drawing/2014/main" id="{DF560FBA-3ABB-471D-8B14-A127283BAE3E}"/>
              </a:ext>
            </a:extLst>
          </p:cNvPr>
          <p:cNvSpPr txBox="1"/>
          <p:nvPr/>
        </p:nvSpPr>
        <p:spPr>
          <a:xfrm>
            <a:off x="1417408" y="4472144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7" name="Ellipszis 116">
            <a:extLst>
              <a:ext uri="{FF2B5EF4-FFF2-40B4-BE49-F238E27FC236}">
                <a16:creationId xmlns:a16="http://schemas.microsoft.com/office/drawing/2014/main" id="{9CED1FB6-64AD-4C95-91F5-950C804D5ADA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Szövegdoboz 117">
            <a:extLst>
              <a:ext uri="{FF2B5EF4-FFF2-40B4-BE49-F238E27FC236}">
                <a16:creationId xmlns:a16="http://schemas.microsoft.com/office/drawing/2014/main" id="{A5A4E7FA-85FA-4AA0-88DE-388A9014BAEC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9" name="Ellipszis 118">
            <a:extLst>
              <a:ext uri="{FF2B5EF4-FFF2-40B4-BE49-F238E27FC236}">
                <a16:creationId xmlns:a16="http://schemas.microsoft.com/office/drawing/2014/main" id="{44741D48-13A0-490E-8A3C-3B1A3DE969BA}"/>
              </a:ext>
            </a:extLst>
          </p:cNvPr>
          <p:cNvSpPr/>
          <p:nvPr/>
        </p:nvSpPr>
        <p:spPr>
          <a:xfrm>
            <a:off x="4306576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Szövegdoboz 119">
            <a:extLst>
              <a:ext uri="{FF2B5EF4-FFF2-40B4-BE49-F238E27FC236}">
                <a16:creationId xmlns:a16="http://schemas.microsoft.com/office/drawing/2014/main" id="{0B3913BE-48D7-4FA3-9575-7C4A3FAFDCFD}"/>
              </a:ext>
            </a:extLst>
          </p:cNvPr>
          <p:cNvSpPr txBox="1"/>
          <p:nvPr/>
        </p:nvSpPr>
        <p:spPr>
          <a:xfrm>
            <a:off x="3769755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1" name="Ellipszis 120">
            <a:extLst>
              <a:ext uri="{FF2B5EF4-FFF2-40B4-BE49-F238E27FC236}">
                <a16:creationId xmlns:a16="http://schemas.microsoft.com/office/drawing/2014/main" id="{9693D787-1623-4D22-A381-6FE41009A90D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Szövegdoboz 121">
            <a:extLst>
              <a:ext uri="{FF2B5EF4-FFF2-40B4-BE49-F238E27FC236}">
                <a16:creationId xmlns:a16="http://schemas.microsoft.com/office/drawing/2014/main" id="{E85850D0-A4A7-4013-9E6D-A791A995848B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3" name="Ellipszis 122">
            <a:extLst>
              <a:ext uri="{FF2B5EF4-FFF2-40B4-BE49-F238E27FC236}">
                <a16:creationId xmlns:a16="http://schemas.microsoft.com/office/drawing/2014/main" id="{B596CF44-C19B-481D-BB79-7B7F016C0D1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Szövegdoboz 123">
            <a:extLst>
              <a:ext uri="{FF2B5EF4-FFF2-40B4-BE49-F238E27FC236}">
                <a16:creationId xmlns:a16="http://schemas.microsoft.com/office/drawing/2014/main" id="{5DCD0A88-6A2D-48E0-9CC8-B309C34E2358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052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38F1CD77-DB2D-47A8-8553-8FF3ADD6CA6C}"/>
              </a:ext>
            </a:extLst>
          </p:cNvPr>
          <p:cNvSpPr txBox="1"/>
          <p:nvPr/>
        </p:nvSpPr>
        <p:spPr>
          <a:xfrm>
            <a:off x="141767" y="121203"/>
            <a:ext cx="2764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Eladói oldalból: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107AC4E-753F-4C4B-9A8A-3F1A89802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4" t="16765" r="14994" b="15488"/>
          <a:stretch/>
        </p:blipFill>
        <p:spPr>
          <a:xfrm>
            <a:off x="761406" y="692942"/>
            <a:ext cx="7667850" cy="424735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0DBA698-1659-4F18-838C-0FC5A15BB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07" y="692942"/>
            <a:ext cx="7667849" cy="4247358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77DE867A-3FF9-4862-B2FE-31785C92A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05" y="692942"/>
            <a:ext cx="7667851" cy="42830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26298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43CB9F8A-5432-4CE5-BF63-C842384A6A09}"/>
              </a:ext>
            </a:extLst>
          </p:cNvPr>
          <p:cNvSpPr txBox="1"/>
          <p:nvPr/>
        </p:nvSpPr>
        <p:spPr>
          <a:xfrm>
            <a:off x="2500339" y="77659"/>
            <a:ext cx="344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 visszaigazolás: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77F77640-793B-4BF4-B9EC-F8F09DD9C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0" y="836932"/>
            <a:ext cx="3253834" cy="427414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5EFE8C14-ECB3-4BC9-8AFC-CF67151BA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970" y="836932"/>
            <a:ext cx="4545595" cy="405385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12751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4910" y="1800272"/>
            <a:ext cx="3981156" cy="2128836"/>
          </a:xfrm>
        </p:spPr>
        <p:txBody>
          <a:bodyPr anchor="t"/>
          <a:lstStyle/>
          <a:p>
            <a:r>
              <a:rPr lang="en-US" dirty="0">
                <a:noFill/>
              </a:rPr>
              <a:t>Interactive Corporate Interface for Business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2880A397-E7F0-4EB5-A616-A0B59C40D661}"/>
              </a:ext>
            </a:extLst>
          </p:cNvPr>
          <p:cNvSpPr/>
          <p:nvPr/>
        </p:nvSpPr>
        <p:spPr>
          <a:xfrm>
            <a:off x="2072640" y="592087"/>
            <a:ext cx="5059680" cy="3419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13360BD-3DA7-4721-9A1D-6B521FA77B87}"/>
              </a:ext>
            </a:extLst>
          </p:cNvPr>
          <p:cNvSpPr txBox="1"/>
          <p:nvPr/>
        </p:nvSpPr>
        <p:spPr>
          <a:xfrm>
            <a:off x="1910080" y="2435086"/>
            <a:ext cx="538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Köszönjük a figyelmet!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zövegdoboz 68">
            <a:extLst>
              <a:ext uri="{FF2B5EF4-FFF2-40B4-BE49-F238E27FC236}">
                <a16:creationId xmlns:a16="http://schemas.microsoft.com/office/drawing/2014/main" id="{8492D127-1609-415D-9649-6607BFDAA1D7}"/>
              </a:ext>
            </a:extLst>
          </p:cNvPr>
          <p:cNvSpPr txBox="1"/>
          <p:nvPr/>
        </p:nvSpPr>
        <p:spPr>
          <a:xfrm>
            <a:off x="2581422" y="1103791"/>
            <a:ext cx="3981155" cy="769441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4400" b="1" dirty="0">
                <a:solidFill>
                  <a:srgbClr val="0070C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Quick</a:t>
            </a:r>
            <a:r>
              <a:rPr lang="hu-HU" sz="4400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4400" b="1" dirty="0">
                <a:solidFill>
                  <a:srgbClr val="FFC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Serve</a:t>
            </a:r>
            <a:endParaRPr lang="en-US" sz="4400" b="1" dirty="0">
              <a:solidFill>
                <a:srgbClr val="FFC0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orma libre: forma 162">
            <a:extLst>
              <a:ext uri="{FF2B5EF4-FFF2-40B4-BE49-F238E27FC236}">
                <a16:creationId xmlns:a16="http://schemas.microsoft.com/office/drawing/2014/main" id="{5D26549F-4A1C-4A03-8F7E-A58B926F8112}"/>
              </a:ext>
            </a:extLst>
          </p:cNvPr>
          <p:cNvSpPr/>
          <p:nvPr/>
        </p:nvSpPr>
        <p:spPr>
          <a:xfrm>
            <a:off x="-4454416" y="567111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2A1CAB45-BB4B-4CD4-8391-B5374F6C963A}"/>
              </a:ext>
            </a:extLst>
          </p:cNvPr>
          <p:cNvSpPr/>
          <p:nvPr/>
        </p:nvSpPr>
        <p:spPr>
          <a:xfrm>
            <a:off x="4330368" y="5315527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813FD7AF-30B5-42A9-BBC4-8AF3E76D9BE6}"/>
              </a:ext>
            </a:extLst>
          </p:cNvPr>
          <p:cNvSpPr txBox="1"/>
          <p:nvPr/>
        </p:nvSpPr>
        <p:spPr>
          <a:xfrm>
            <a:off x="3793547" y="5336985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8.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BD39497A-8060-44B1-B97D-B95134356DCE}"/>
              </a:ext>
            </a:extLst>
          </p:cNvPr>
          <p:cNvSpPr/>
          <p:nvPr/>
        </p:nvSpPr>
        <p:spPr>
          <a:xfrm>
            <a:off x="5584591" y="5687920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60B821C2-6AC4-421E-AB70-28D55B91A211}"/>
              </a:ext>
            </a:extLst>
          </p:cNvPr>
          <p:cNvSpPr txBox="1"/>
          <p:nvPr/>
        </p:nvSpPr>
        <p:spPr>
          <a:xfrm>
            <a:off x="5050984" y="5718885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7.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2" name="Ellipszis 41">
            <a:extLst>
              <a:ext uri="{FF2B5EF4-FFF2-40B4-BE49-F238E27FC236}">
                <a16:creationId xmlns:a16="http://schemas.microsoft.com/office/drawing/2014/main" id="{128E990C-B600-44E9-B059-3A717BFE1623}"/>
              </a:ext>
            </a:extLst>
          </p:cNvPr>
          <p:cNvSpPr/>
          <p:nvPr/>
        </p:nvSpPr>
        <p:spPr>
          <a:xfrm>
            <a:off x="6863617" y="5685981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2466C0F6-0F52-4541-8395-78FE8D720D6A}"/>
              </a:ext>
            </a:extLst>
          </p:cNvPr>
          <p:cNvSpPr txBox="1"/>
          <p:nvPr/>
        </p:nvSpPr>
        <p:spPr>
          <a:xfrm>
            <a:off x="6314977" y="571888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6.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9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ángulo 56">
            <a:extLst>
              <a:ext uri="{FF2B5EF4-FFF2-40B4-BE49-F238E27FC236}">
                <a16:creationId xmlns:a16="http://schemas.microsoft.com/office/drawing/2014/main" id="{E3952D8D-EF54-4048-96B2-AE07967FFD30}"/>
              </a:ext>
            </a:extLst>
          </p:cNvPr>
          <p:cNvSpPr/>
          <p:nvPr/>
        </p:nvSpPr>
        <p:spPr>
          <a:xfrm>
            <a:off x="525732" y="0"/>
            <a:ext cx="8092534" cy="4283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68F8C9-9363-411D-9575-F40C87BD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64" y="180969"/>
            <a:ext cx="7139941" cy="715963"/>
          </a:xfrm>
        </p:spPr>
        <p:txBody>
          <a:bodyPr/>
          <a:lstStyle/>
          <a:p>
            <a:pPr algn="ctr"/>
            <a:r>
              <a:rPr lang="hu-HU" b="1" dirty="0">
                <a:solidFill>
                  <a:schemeClr val="accent1"/>
                </a:solidFill>
              </a:rPr>
              <a:t>Funkcionalitás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FC422D-C590-4546-A610-C5B81B3A5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987555"/>
            <a:ext cx="7315200" cy="3124254"/>
          </a:xfrm>
        </p:spPr>
        <p:txBody>
          <a:bodyPr>
            <a:noAutofit/>
          </a:bodyPr>
          <a:lstStyle/>
          <a:p>
            <a:pPr marL="171450" indent="-171450" algn="just" rtl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Regisztráció és bejelentkezés.</a:t>
            </a:r>
          </a:p>
          <a:p>
            <a:pPr marL="171450" indent="-171450" algn="just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Előre rendelés online, az átvétel időpontjának (szünet) és fizetési mód megadásával.</a:t>
            </a:r>
            <a:endParaRPr lang="hu-HU" sz="1600" b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 rtl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Kedvenc termékek megjelölése a gyorsabb rendeléshez.</a:t>
            </a:r>
            <a:endParaRPr lang="hu-HU" sz="1600" b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 rtl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Kuponok használata, amelyeket az eladók hozhatnak létre és törölhetnek.</a:t>
            </a:r>
            <a:endParaRPr lang="hu-HU" sz="1600" b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 rtl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Átlátható felület az eladóknak a rendelések kezelésére és státuszfrissítésre (pl. "Elkészült").</a:t>
            </a:r>
            <a:endParaRPr lang="hu-HU" sz="1600" b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 rtl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E-mailes értesítések a diákok tájékoztatására.</a:t>
            </a:r>
          </a:p>
        </p:txBody>
      </p:sp>
      <p:grpSp>
        <p:nvGrpSpPr>
          <p:cNvPr id="77" name="Google Shape;9763;p16">
            <a:extLst>
              <a:ext uri="{FF2B5EF4-FFF2-40B4-BE49-F238E27FC236}">
                <a16:creationId xmlns:a16="http://schemas.microsoft.com/office/drawing/2014/main" id="{2C59A8EC-8050-47CD-900E-AC011107B52C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78" name="Google Shape;9764;p16">
              <a:extLst>
                <a:ext uri="{FF2B5EF4-FFF2-40B4-BE49-F238E27FC236}">
                  <a16:creationId xmlns:a16="http://schemas.microsoft.com/office/drawing/2014/main" id="{14047278-7FD5-4E6B-BDD3-6EE36E1C9D47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9765;p16">
              <a:extLst>
                <a:ext uri="{FF2B5EF4-FFF2-40B4-BE49-F238E27FC236}">
                  <a16:creationId xmlns:a16="http://schemas.microsoft.com/office/drawing/2014/main" id="{A2B7D929-D541-473C-80C1-2A2BDD732E7F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9766;p16">
              <a:extLst>
                <a:ext uri="{FF2B5EF4-FFF2-40B4-BE49-F238E27FC236}">
                  <a16:creationId xmlns:a16="http://schemas.microsoft.com/office/drawing/2014/main" id="{665348EE-EA3D-4C75-98DE-78AC0EF68F4C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9767;p16">
              <a:extLst>
                <a:ext uri="{FF2B5EF4-FFF2-40B4-BE49-F238E27FC236}">
                  <a16:creationId xmlns:a16="http://schemas.microsoft.com/office/drawing/2014/main" id="{A99CC891-D936-41F8-AE07-4EDC7094D8C3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2" name="Forma libre: forma 162">
            <a:extLst>
              <a:ext uri="{FF2B5EF4-FFF2-40B4-BE49-F238E27FC236}">
                <a16:creationId xmlns:a16="http://schemas.microsoft.com/office/drawing/2014/main" id="{39BF067B-D7AE-484E-8C4E-C68232B42A2F}"/>
              </a:ext>
            </a:extLst>
          </p:cNvPr>
          <p:cNvSpPr/>
          <p:nvPr/>
        </p:nvSpPr>
        <p:spPr>
          <a:xfrm>
            <a:off x="-5759283" y="4693240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83" name="Ellipszis 82">
            <a:extLst>
              <a:ext uri="{FF2B5EF4-FFF2-40B4-BE49-F238E27FC236}">
                <a16:creationId xmlns:a16="http://schemas.microsoft.com/office/drawing/2014/main" id="{A4EEDCB8-541B-42ED-A492-5FD86D885FD3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Szövegdoboz 83">
            <a:extLst>
              <a:ext uri="{FF2B5EF4-FFF2-40B4-BE49-F238E27FC236}">
                <a16:creationId xmlns:a16="http://schemas.microsoft.com/office/drawing/2014/main" id="{11DAB535-E5C7-4AF6-866F-66BB4C992DEF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5" name="Ellipszis 84">
            <a:extLst>
              <a:ext uri="{FF2B5EF4-FFF2-40B4-BE49-F238E27FC236}">
                <a16:creationId xmlns:a16="http://schemas.microsoft.com/office/drawing/2014/main" id="{7FF2EF8B-42F3-4124-A851-210E9DEC0D4F}"/>
              </a:ext>
            </a:extLst>
          </p:cNvPr>
          <p:cNvSpPr/>
          <p:nvPr/>
        </p:nvSpPr>
        <p:spPr>
          <a:xfrm>
            <a:off x="3042481" y="4412023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zövegdoboz 85">
            <a:extLst>
              <a:ext uri="{FF2B5EF4-FFF2-40B4-BE49-F238E27FC236}">
                <a16:creationId xmlns:a16="http://schemas.microsoft.com/office/drawing/2014/main" id="{DC0D0D42-047A-4569-9F50-85FB02DD76F6}"/>
              </a:ext>
            </a:extLst>
          </p:cNvPr>
          <p:cNvSpPr txBox="1"/>
          <p:nvPr/>
        </p:nvSpPr>
        <p:spPr>
          <a:xfrm>
            <a:off x="2505660" y="4433481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7" name="Ellipszis 86">
            <a:extLst>
              <a:ext uri="{FF2B5EF4-FFF2-40B4-BE49-F238E27FC236}">
                <a16:creationId xmlns:a16="http://schemas.microsoft.com/office/drawing/2014/main" id="{72FF679C-9E4E-4B4F-BC6B-8FC23DF8D3C5}"/>
              </a:ext>
            </a:extLst>
          </p:cNvPr>
          <p:cNvSpPr/>
          <p:nvPr/>
        </p:nvSpPr>
        <p:spPr>
          <a:xfrm>
            <a:off x="4306576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Szövegdoboz 87">
            <a:extLst>
              <a:ext uri="{FF2B5EF4-FFF2-40B4-BE49-F238E27FC236}">
                <a16:creationId xmlns:a16="http://schemas.microsoft.com/office/drawing/2014/main" id="{D4132EE4-0A41-4004-B81E-AB8C45A0B440}"/>
              </a:ext>
            </a:extLst>
          </p:cNvPr>
          <p:cNvSpPr txBox="1"/>
          <p:nvPr/>
        </p:nvSpPr>
        <p:spPr>
          <a:xfrm>
            <a:off x="3769755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9" name="Ellipszis 88">
            <a:extLst>
              <a:ext uri="{FF2B5EF4-FFF2-40B4-BE49-F238E27FC236}">
                <a16:creationId xmlns:a16="http://schemas.microsoft.com/office/drawing/2014/main" id="{A048AE51-86FF-4793-93EA-44ADDDACA16D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Szövegdoboz 89">
            <a:extLst>
              <a:ext uri="{FF2B5EF4-FFF2-40B4-BE49-F238E27FC236}">
                <a16:creationId xmlns:a16="http://schemas.microsoft.com/office/drawing/2014/main" id="{4A6A5619-9CA3-4B0F-9D96-1EEAD4D729F3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1" name="Ellipszis 90">
            <a:extLst>
              <a:ext uri="{FF2B5EF4-FFF2-40B4-BE49-F238E27FC236}">
                <a16:creationId xmlns:a16="http://schemas.microsoft.com/office/drawing/2014/main" id="{15D426C8-D641-40BE-A7E6-550B1B5017E1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Szövegdoboz 91">
            <a:extLst>
              <a:ext uri="{FF2B5EF4-FFF2-40B4-BE49-F238E27FC236}">
                <a16:creationId xmlns:a16="http://schemas.microsoft.com/office/drawing/2014/main" id="{7666C973-E292-4871-AFA6-289520DCEBF8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81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ángulo 35">
            <a:extLst>
              <a:ext uri="{FF2B5EF4-FFF2-40B4-BE49-F238E27FC236}">
                <a16:creationId xmlns:a16="http://schemas.microsoft.com/office/drawing/2014/main" id="{2D67F17F-7CAF-4BE4-B2C8-24388E126FB2}"/>
              </a:ext>
            </a:extLst>
          </p:cNvPr>
          <p:cNvSpPr/>
          <p:nvPr/>
        </p:nvSpPr>
        <p:spPr>
          <a:xfrm>
            <a:off x="1161561" y="1261035"/>
            <a:ext cx="3077391" cy="3039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F252C727-74F9-4BB0-9C9C-133C3AA66E94}"/>
              </a:ext>
            </a:extLst>
          </p:cNvPr>
          <p:cNvSpPr/>
          <p:nvPr/>
        </p:nvSpPr>
        <p:spPr>
          <a:xfrm>
            <a:off x="5342709" y="1261035"/>
            <a:ext cx="3077391" cy="3039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977" y="296059"/>
            <a:ext cx="6982236" cy="715566"/>
          </a:xfrm>
        </p:spPr>
        <p:txBody>
          <a:bodyPr/>
          <a:lstStyle/>
          <a:p>
            <a:r>
              <a:rPr lang="hu-HU" dirty="0"/>
              <a:t>Használt technológiák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F4F2C3-D71D-4ED5-9EB8-3CE2E0210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2227" y="1968537"/>
            <a:ext cx="2459540" cy="793349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hu-HU" sz="1800" dirty="0">
                <a:latin typeface="Arial" panose="020B0604020202020204" pitchFamily="34" charset="0"/>
                <a:cs typeface="Arial" panose="020B0604020202020204" pitchFamily="34" charset="0"/>
              </a:rPr>
              <a:t>Node.js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76042" y="1436293"/>
            <a:ext cx="2459540" cy="392482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Backend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0B1C4A-E261-475B-89BC-615B6F75E15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" y="1696904"/>
            <a:ext cx="869950" cy="592890"/>
          </a:xfrm>
        </p:spPr>
        <p:txBody>
          <a:bodyPr/>
          <a:lstStyle/>
          <a:p>
            <a:r>
              <a:rPr lang="es-ES" dirty="0"/>
              <a:t>01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0B8658B-FC1A-4DEB-B0F3-1CB0A2188190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869854" y="1436154"/>
            <a:ext cx="2459538" cy="392482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Adatbázis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96EC908-83DE-49A7-8769-E1FE437053F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910419" y="1696904"/>
            <a:ext cx="881062" cy="592890"/>
          </a:xfrm>
        </p:spPr>
        <p:txBody>
          <a:bodyPr/>
          <a:lstStyle/>
          <a:p>
            <a:r>
              <a:rPr lang="es-ES"/>
              <a:t>03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F5B6260-2385-41BD-8D1B-1FCF10CDD7E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869856" y="2892976"/>
            <a:ext cx="2459538" cy="392482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Mobilapp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4C9C261-FC07-46C3-9065-7A2FA99C8741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910417" y="3024114"/>
            <a:ext cx="881062" cy="592890"/>
          </a:xfrm>
        </p:spPr>
        <p:txBody>
          <a:bodyPr/>
          <a:lstStyle/>
          <a:p>
            <a:r>
              <a:rPr lang="es-ES"/>
              <a:t>04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A171DFE-86FE-453B-8CFB-147D3AD4C7EB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672227" y="2960739"/>
            <a:ext cx="2459540" cy="392482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Frontend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74CAC07-75F9-45F6-A6EB-4EC9A7473716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723900" y="3024114"/>
            <a:ext cx="869950" cy="592890"/>
          </a:xfrm>
        </p:spPr>
        <p:txBody>
          <a:bodyPr/>
          <a:lstStyle/>
          <a:p>
            <a:r>
              <a:rPr lang="es-ES" dirty="0"/>
              <a:t>02</a:t>
            </a:r>
            <a:endParaRPr lang="en-US" dirty="0"/>
          </a:p>
        </p:txBody>
      </p:sp>
      <p:grpSp>
        <p:nvGrpSpPr>
          <p:cNvPr id="77" name="Google Shape;4579;p14">
            <a:extLst>
              <a:ext uri="{FF2B5EF4-FFF2-40B4-BE49-F238E27FC236}">
                <a16:creationId xmlns:a16="http://schemas.microsoft.com/office/drawing/2014/main" id="{FC389210-0901-4542-93A8-C985165ADAFB}"/>
              </a:ext>
            </a:extLst>
          </p:cNvPr>
          <p:cNvGrpSpPr/>
          <p:nvPr/>
        </p:nvGrpSpPr>
        <p:grpSpPr>
          <a:xfrm>
            <a:off x="240947" y="552450"/>
            <a:ext cx="298169" cy="339253"/>
            <a:chOff x="1529350" y="258825"/>
            <a:chExt cx="423475" cy="481825"/>
          </a:xfrm>
          <a:noFill/>
        </p:grpSpPr>
        <p:sp>
          <p:nvSpPr>
            <p:cNvPr id="78" name="Google Shape;4580;p14">
              <a:extLst>
                <a:ext uri="{FF2B5EF4-FFF2-40B4-BE49-F238E27FC236}">
                  <a16:creationId xmlns:a16="http://schemas.microsoft.com/office/drawing/2014/main" id="{B6A0312E-7984-46F9-A2F9-50EA88247903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" name="Google Shape;4581;p14">
              <a:extLst>
                <a:ext uri="{FF2B5EF4-FFF2-40B4-BE49-F238E27FC236}">
                  <a16:creationId xmlns:a16="http://schemas.microsoft.com/office/drawing/2014/main" id="{057044D5-BB37-41B3-AB07-39ECDDF45B18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4" name="Text Placeholder 15">
            <a:extLst>
              <a:ext uri="{FF2B5EF4-FFF2-40B4-BE49-F238E27FC236}">
                <a16:creationId xmlns:a16="http://schemas.microsoft.com/office/drawing/2014/main" id="{DE14CCB4-38AF-427A-8469-CABA47467525}"/>
              </a:ext>
            </a:extLst>
          </p:cNvPr>
          <p:cNvSpPr txBox="1">
            <a:spLocks/>
          </p:cNvSpPr>
          <p:nvPr/>
        </p:nvSpPr>
        <p:spPr>
          <a:xfrm>
            <a:off x="1672227" y="3393694"/>
            <a:ext cx="2459540" cy="488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hu-HU" sz="1800" dirty="0" err="1"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  <a:endParaRPr lang="hu-H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 Placeholder 15">
            <a:extLst>
              <a:ext uri="{FF2B5EF4-FFF2-40B4-BE49-F238E27FC236}">
                <a16:creationId xmlns:a16="http://schemas.microsoft.com/office/drawing/2014/main" id="{440C6BB9-9A2C-4510-90B0-8F1F1AEDB913}"/>
              </a:ext>
            </a:extLst>
          </p:cNvPr>
          <p:cNvSpPr txBox="1">
            <a:spLocks/>
          </p:cNvSpPr>
          <p:nvPr/>
        </p:nvSpPr>
        <p:spPr>
          <a:xfrm>
            <a:off x="5869854" y="1900993"/>
            <a:ext cx="2459540" cy="793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hu-HU" sz="1800" dirty="0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endParaRPr lang="hu-H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Text Placeholder 15">
            <a:extLst>
              <a:ext uri="{FF2B5EF4-FFF2-40B4-BE49-F238E27FC236}">
                <a16:creationId xmlns:a16="http://schemas.microsoft.com/office/drawing/2014/main" id="{CACCE4B7-2494-4311-A665-48971CE04629}"/>
              </a:ext>
            </a:extLst>
          </p:cNvPr>
          <p:cNvSpPr txBox="1">
            <a:spLocks/>
          </p:cNvSpPr>
          <p:nvPr/>
        </p:nvSpPr>
        <p:spPr>
          <a:xfrm>
            <a:off x="5929467" y="3383486"/>
            <a:ext cx="2459540" cy="793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Roboto" panose="02000000000000000000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Biome" panose="020B0502040204020203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hu-HU" sz="1800" dirty="0" err="1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hu-HU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latin typeface="Arial" panose="020B0604020202020204" pitchFamily="34" charset="0"/>
                <a:cs typeface="Arial" panose="020B0604020202020204" pitchFamily="34" charset="0"/>
              </a:rPr>
              <a:t>Native</a:t>
            </a:r>
            <a:endParaRPr lang="hu-H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1" name="Google Shape;9763;p16">
            <a:extLst>
              <a:ext uri="{FF2B5EF4-FFF2-40B4-BE49-F238E27FC236}">
                <a16:creationId xmlns:a16="http://schemas.microsoft.com/office/drawing/2014/main" id="{60559487-0196-4C40-B488-8EA55F1B6CA0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92" name="Google Shape;9764;p16">
              <a:extLst>
                <a:ext uri="{FF2B5EF4-FFF2-40B4-BE49-F238E27FC236}">
                  <a16:creationId xmlns:a16="http://schemas.microsoft.com/office/drawing/2014/main" id="{A677DF93-8981-4E75-96A1-318FABF56B57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765;p16">
              <a:extLst>
                <a:ext uri="{FF2B5EF4-FFF2-40B4-BE49-F238E27FC236}">
                  <a16:creationId xmlns:a16="http://schemas.microsoft.com/office/drawing/2014/main" id="{1868D152-2865-483A-9F23-DA922633C1F2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766;p16">
              <a:extLst>
                <a:ext uri="{FF2B5EF4-FFF2-40B4-BE49-F238E27FC236}">
                  <a16:creationId xmlns:a16="http://schemas.microsoft.com/office/drawing/2014/main" id="{F9824F7A-717B-437F-8699-43D5942456F4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767;p16">
              <a:extLst>
                <a:ext uri="{FF2B5EF4-FFF2-40B4-BE49-F238E27FC236}">
                  <a16:creationId xmlns:a16="http://schemas.microsoft.com/office/drawing/2014/main" id="{4DBB2D26-0A0C-450E-B029-6055737B9677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Forma libre: forma 162">
            <a:extLst>
              <a:ext uri="{FF2B5EF4-FFF2-40B4-BE49-F238E27FC236}">
                <a16:creationId xmlns:a16="http://schemas.microsoft.com/office/drawing/2014/main" id="{DF818A22-3221-4B2D-8A64-90F21344A206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97" name="Ellipszis 96">
            <a:extLst>
              <a:ext uri="{FF2B5EF4-FFF2-40B4-BE49-F238E27FC236}">
                <a16:creationId xmlns:a16="http://schemas.microsoft.com/office/drawing/2014/main" id="{12C9B0F2-12DE-42FA-8DA2-B21707C4823D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Szövegdoboz 97">
            <a:extLst>
              <a:ext uri="{FF2B5EF4-FFF2-40B4-BE49-F238E27FC236}">
                <a16:creationId xmlns:a16="http://schemas.microsoft.com/office/drawing/2014/main" id="{5B3EC5A8-FFAA-4809-80D6-9F024D72EA24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9" name="Ellipszis 98">
            <a:extLst>
              <a:ext uri="{FF2B5EF4-FFF2-40B4-BE49-F238E27FC236}">
                <a16:creationId xmlns:a16="http://schemas.microsoft.com/office/drawing/2014/main" id="{1CB00B16-9767-412A-8D94-157F75A89990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Szövegdoboz 99">
            <a:extLst>
              <a:ext uri="{FF2B5EF4-FFF2-40B4-BE49-F238E27FC236}">
                <a16:creationId xmlns:a16="http://schemas.microsoft.com/office/drawing/2014/main" id="{8569A264-5917-4575-A4FE-9C6F9F1783B3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1" name="Ellipszis 100">
            <a:extLst>
              <a:ext uri="{FF2B5EF4-FFF2-40B4-BE49-F238E27FC236}">
                <a16:creationId xmlns:a16="http://schemas.microsoft.com/office/drawing/2014/main" id="{AF9E7E3E-DF32-4388-AA7B-1B81EEEF8620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Szövegdoboz 101">
            <a:extLst>
              <a:ext uri="{FF2B5EF4-FFF2-40B4-BE49-F238E27FC236}">
                <a16:creationId xmlns:a16="http://schemas.microsoft.com/office/drawing/2014/main" id="{964D6C41-2D63-42CF-B5A1-0E6BCF9B841E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3" name="Ellipszis 102">
            <a:extLst>
              <a:ext uri="{FF2B5EF4-FFF2-40B4-BE49-F238E27FC236}">
                <a16:creationId xmlns:a16="http://schemas.microsoft.com/office/drawing/2014/main" id="{A76289A9-28C2-4CF2-A0F8-C637DB327909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Szövegdoboz 103">
            <a:extLst>
              <a:ext uri="{FF2B5EF4-FFF2-40B4-BE49-F238E27FC236}">
                <a16:creationId xmlns:a16="http://schemas.microsoft.com/office/drawing/2014/main" id="{425FA7A1-3433-4FF7-AE12-FD8897BF2AF7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" name="Ellipszis 104">
            <a:extLst>
              <a:ext uri="{FF2B5EF4-FFF2-40B4-BE49-F238E27FC236}">
                <a16:creationId xmlns:a16="http://schemas.microsoft.com/office/drawing/2014/main" id="{4787D598-B40B-43F6-8B36-C417C2D56DC0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Szövegdoboz 105">
            <a:extLst>
              <a:ext uri="{FF2B5EF4-FFF2-40B4-BE49-F238E27FC236}">
                <a16:creationId xmlns:a16="http://schemas.microsoft.com/office/drawing/2014/main" id="{3B400F41-21AD-4E00-8260-7B9C0BDCBEEA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31D7332-7014-48E2-ABE9-BA5818405C1B}"/>
              </a:ext>
            </a:extLst>
          </p:cNvPr>
          <p:cNvSpPr/>
          <p:nvPr/>
        </p:nvSpPr>
        <p:spPr>
          <a:xfrm>
            <a:off x="1920239" y="1157056"/>
            <a:ext cx="5303521" cy="2459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2" y="2238493"/>
            <a:ext cx="5053016" cy="648552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Backend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961B-AA6F-44A9-9907-E12FC2E3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5492" y="2887044"/>
            <a:ext cx="5053016" cy="273224"/>
          </a:xfrm>
        </p:spPr>
        <p:txBody>
          <a:bodyPr>
            <a:noAutofit/>
          </a:bodyPr>
          <a:lstStyle/>
          <a:p>
            <a:r>
              <a:rPr lang="hu-HU" dirty="0"/>
              <a:t>Bővebben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979447" y="654122"/>
            <a:ext cx="1185106" cy="1053202"/>
          </a:xfrm>
          <a:solidFill>
            <a:schemeClr val="bg2"/>
          </a:solidFill>
        </p:spPr>
        <p:txBody>
          <a:bodyPr anchor="ctr"/>
          <a:lstStyle/>
          <a:p>
            <a:r>
              <a:rPr lang="es-ES" dirty="0"/>
              <a:t>01</a:t>
            </a:r>
            <a:endParaRPr lang="en-US" dirty="0"/>
          </a:p>
        </p:txBody>
      </p:sp>
      <p:grpSp>
        <p:nvGrpSpPr>
          <p:cNvPr id="43" name="Google Shape;5803;p16">
            <a:extLst>
              <a:ext uri="{FF2B5EF4-FFF2-40B4-BE49-F238E27FC236}">
                <a16:creationId xmlns:a16="http://schemas.microsoft.com/office/drawing/2014/main" id="{88DCA3D4-4F52-4C28-887B-728971F254D5}"/>
              </a:ext>
            </a:extLst>
          </p:cNvPr>
          <p:cNvGrpSpPr/>
          <p:nvPr/>
        </p:nvGrpSpPr>
        <p:grpSpPr>
          <a:xfrm>
            <a:off x="209036" y="1508674"/>
            <a:ext cx="350079" cy="349134"/>
            <a:chOff x="2037825" y="3981825"/>
            <a:chExt cx="296175" cy="295375"/>
          </a:xfrm>
          <a:noFill/>
        </p:grpSpPr>
        <p:sp>
          <p:nvSpPr>
            <p:cNvPr id="44" name="Google Shape;5804;p16">
              <a:extLst>
                <a:ext uri="{FF2B5EF4-FFF2-40B4-BE49-F238E27FC236}">
                  <a16:creationId xmlns:a16="http://schemas.microsoft.com/office/drawing/2014/main" id="{20B13933-8685-4659-A2D1-52273CC6122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5805;p16">
              <a:extLst>
                <a:ext uri="{FF2B5EF4-FFF2-40B4-BE49-F238E27FC236}">
                  <a16:creationId xmlns:a16="http://schemas.microsoft.com/office/drawing/2014/main" id="{FE6BA108-D984-4BA2-91B2-9A83E0444047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5806;p16">
              <a:extLst>
                <a:ext uri="{FF2B5EF4-FFF2-40B4-BE49-F238E27FC236}">
                  <a16:creationId xmlns:a16="http://schemas.microsoft.com/office/drawing/2014/main" id="{DECC05F4-8D08-4CAF-BEF0-73FC99DA06A3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oogle Shape;9763;p16">
            <a:extLst>
              <a:ext uri="{FF2B5EF4-FFF2-40B4-BE49-F238E27FC236}">
                <a16:creationId xmlns:a16="http://schemas.microsoft.com/office/drawing/2014/main" id="{32453E5F-030F-468C-9AF8-12212E8287B1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37" name="Google Shape;9764;p16">
              <a:extLst>
                <a:ext uri="{FF2B5EF4-FFF2-40B4-BE49-F238E27FC236}">
                  <a16:creationId xmlns:a16="http://schemas.microsoft.com/office/drawing/2014/main" id="{0CDEFFF8-D20A-431A-973C-772DAF82EF3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65;p16">
              <a:extLst>
                <a:ext uri="{FF2B5EF4-FFF2-40B4-BE49-F238E27FC236}">
                  <a16:creationId xmlns:a16="http://schemas.microsoft.com/office/drawing/2014/main" id="{EC5386F2-E7E9-42F7-9913-2A82A50F201B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66;p16">
              <a:extLst>
                <a:ext uri="{FF2B5EF4-FFF2-40B4-BE49-F238E27FC236}">
                  <a16:creationId xmlns:a16="http://schemas.microsoft.com/office/drawing/2014/main" id="{E538837A-CB58-4929-9B34-50B9EE7C4E9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67;p16">
              <a:extLst>
                <a:ext uri="{FF2B5EF4-FFF2-40B4-BE49-F238E27FC236}">
                  <a16:creationId xmlns:a16="http://schemas.microsoft.com/office/drawing/2014/main" id="{BAFC04ED-205F-4E8B-A7E8-C0D9BD65919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Forma libre: forma 162">
            <a:extLst>
              <a:ext uri="{FF2B5EF4-FFF2-40B4-BE49-F238E27FC236}">
                <a16:creationId xmlns:a16="http://schemas.microsoft.com/office/drawing/2014/main" id="{A42A42CD-D75B-487F-B665-9C5BA13D3CBB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2" name="Ellipszis 141">
            <a:extLst>
              <a:ext uri="{FF2B5EF4-FFF2-40B4-BE49-F238E27FC236}">
                <a16:creationId xmlns:a16="http://schemas.microsoft.com/office/drawing/2014/main" id="{8E0E29A9-B129-4274-A8B5-EAD2021BE961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zövegdoboz 142">
            <a:extLst>
              <a:ext uri="{FF2B5EF4-FFF2-40B4-BE49-F238E27FC236}">
                <a16:creationId xmlns:a16="http://schemas.microsoft.com/office/drawing/2014/main" id="{EBACD2C7-0C9F-4F93-AA55-FBD957AE7079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4" name="Ellipszis 143">
            <a:extLst>
              <a:ext uri="{FF2B5EF4-FFF2-40B4-BE49-F238E27FC236}">
                <a16:creationId xmlns:a16="http://schemas.microsoft.com/office/drawing/2014/main" id="{E262D15E-B7C6-4EEB-B56E-9F144C476AE7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zövegdoboz 144">
            <a:extLst>
              <a:ext uri="{FF2B5EF4-FFF2-40B4-BE49-F238E27FC236}">
                <a16:creationId xmlns:a16="http://schemas.microsoft.com/office/drawing/2014/main" id="{054A8564-C9E8-4C33-ABC6-537E4CEF2928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Ellipszis 145">
            <a:extLst>
              <a:ext uri="{FF2B5EF4-FFF2-40B4-BE49-F238E27FC236}">
                <a16:creationId xmlns:a16="http://schemas.microsoft.com/office/drawing/2014/main" id="{5D8F44BE-D3CD-41BE-BAA6-82F3601788B7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zövegdoboz 146">
            <a:extLst>
              <a:ext uri="{FF2B5EF4-FFF2-40B4-BE49-F238E27FC236}">
                <a16:creationId xmlns:a16="http://schemas.microsoft.com/office/drawing/2014/main" id="{73C21AF8-A200-43BD-B7C4-D93CA1FC3334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Ellipszis 147">
            <a:extLst>
              <a:ext uri="{FF2B5EF4-FFF2-40B4-BE49-F238E27FC236}">
                <a16:creationId xmlns:a16="http://schemas.microsoft.com/office/drawing/2014/main" id="{B0A5128D-7FC3-4ED4-8FF5-F1B0CD2C53B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zövegdoboz 148">
            <a:extLst>
              <a:ext uri="{FF2B5EF4-FFF2-40B4-BE49-F238E27FC236}">
                <a16:creationId xmlns:a16="http://schemas.microsoft.com/office/drawing/2014/main" id="{60F5EEC9-653C-4A56-9458-EEAA10958C5F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0" name="Ellipszis 149">
            <a:extLst>
              <a:ext uri="{FF2B5EF4-FFF2-40B4-BE49-F238E27FC236}">
                <a16:creationId xmlns:a16="http://schemas.microsoft.com/office/drawing/2014/main" id="{AEDC69B8-4057-44AA-81A1-2F6089826F0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BD599907-7A03-48B0-824F-2A87DB1A5195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64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 build="p"/>
      <p:bldP spid="8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483" y="276930"/>
            <a:ext cx="2123883" cy="492070"/>
          </a:xfrm>
        </p:spPr>
        <p:txBody>
          <a:bodyPr/>
          <a:lstStyle/>
          <a:p>
            <a:r>
              <a:rPr lang="hu-HU" sz="3200" dirty="0">
                <a:solidFill>
                  <a:srgbClr val="8CD7EC"/>
                </a:solidFill>
              </a:rPr>
              <a:t>Backend</a:t>
            </a:r>
            <a:endParaRPr lang="en-US" sz="2400" dirty="0">
              <a:solidFill>
                <a:srgbClr val="8CD7EC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34744" y="224310"/>
            <a:ext cx="683945" cy="597310"/>
          </a:xfrm>
          <a:solidFill>
            <a:schemeClr val="bg2"/>
          </a:solidFill>
        </p:spPr>
        <p:txBody>
          <a:bodyPr anchor="ctr"/>
          <a:lstStyle/>
          <a:p>
            <a:r>
              <a:rPr lang="es-ES" sz="2800" dirty="0"/>
              <a:t>01</a:t>
            </a:r>
            <a:endParaRPr lang="en-US" sz="2000" dirty="0"/>
          </a:p>
        </p:txBody>
      </p:sp>
      <p:grpSp>
        <p:nvGrpSpPr>
          <p:cNvPr id="43" name="Google Shape;5803;p16">
            <a:extLst>
              <a:ext uri="{FF2B5EF4-FFF2-40B4-BE49-F238E27FC236}">
                <a16:creationId xmlns:a16="http://schemas.microsoft.com/office/drawing/2014/main" id="{88DCA3D4-4F52-4C28-887B-728971F254D5}"/>
              </a:ext>
            </a:extLst>
          </p:cNvPr>
          <p:cNvGrpSpPr/>
          <p:nvPr/>
        </p:nvGrpSpPr>
        <p:grpSpPr>
          <a:xfrm>
            <a:off x="434745" y="1632367"/>
            <a:ext cx="406338" cy="398361"/>
            <a:chOff x="2037825" y="3981825"/>
            <a:chExt cx="296175" cy="295375"/>
          </a:xfrm>
          <a:noFill/>
        </p:grpSpPr>
        <p:sp>
          <p:nvSpPr>
            <p:cNvPr id="44" name="Google Shape;5804;p16">
              <a:extLst>
                <a:ext uri="{FF2B5EF4-FFF2-40B4-BE49-F238E27FC236}">
                  <a16:creationId xmlns:a16="http://schemas.microsoft.com/office/drawing/2014/main" id="{20B13933-8685-4659-A2D1-52273CC6122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5805;p16">
              <a:extLst>
                <a:ext uri="{FF2B5EF4-FFF2-40B4-BE49-F238E27FC236}">
                  <a16:creationId xmlns:a16="http://schemas.microsoft.com/office/drawing/2014/main" id="{FE6BA108-D984-4BA2-91B2-9A83E0444047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5806;p16">
              <a:extLst>
                <a:ext uri="{FF2B5EF4-FFF2-40B4-BE49-F238E27FC236}">
                  <a16:creationId xmlns:a16="http://schemas.microsoft.com/office/drawing/2014/main" id="{DECC05F4-8D08-4CAF-BEF0-73FC99DA06A3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oogle Shape;9763;p16">
            <a:extLst>
              <a:ext uri="{FF2B5EF4-FFF2-40B4-BE49-F238E27FC236}">
                <a16:creationId xmlns:a16="http://schemas.microsoft.com/office/drawing/2014/main" id="{32453E5F-030F-468C-9AF8-12212E8287B1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37" name="Google Shape;9764;p16">
              <a:extLst>
                <a:ext uri="{FF2B5EF4-FFF2-40B4-BE49-F238E27FC236}">
                  <a16:creationId xmlns:a16="http://schemas.microsoft.com/office/drawing/2014/main" id="{0CDEFFF8-D20A-431A-973C-772DAF82EF3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65;p16">
              <a:extLst>
                <a:ext uri="{FF2B5EF4-FFF2-40B4-BE49-F238E27FC236}">
                  <a16:creationId xmlns:a16="http://schemas.microsoft.com/office/drawing/2014/main" id="{EC5386F2-E7E9-42F7-9913-2A82A50F201B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66;p16">
              <a:extLst>
                <a:ext uri="{FF2B5EF4-FFF2-40B4-BE49-F238E27FC236}">
                  <a16:creationId xmlns:a16="http://schemas.microsoft.com/office/drawing/2014/main" id="{E538837A-CB58-4929-9B34-50B9EE7C4E9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67;p16">
              <a:extLst>
                <a:ext uri="{FF2B5EF4-FFF2-40B4-BE49-F238E27FC236}">
                  <a16:creationId xmlns:a16="http://schemas.microsoft.com/office/drawing/2014/main" id="{BAFC04ED-205F-4E8B-A7E8-C0D9BD65919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Forma libre: forma 162">
            <a:extLst>
              <a:ext uri="{FF2B5EF4-FFF2-40B4-BE49-F238E27FC236}">
                <a16:creationId xmlns:a16="http://schemas.microsoft.com/office/drawing/2014/main" id="{A42A42CD-D75B-487F-B665-9C5BA13D3CBB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2" name="Ellipszis 141">
            <a:extLst>
              <a:ext uri="{FF2B5EF4-FFF2-40B4-BE49-F238E27FC236}">
                <a16:creationId xmlns:a16="http://schemas.microsoft.com/office/drawing/2014/main" id="{8E0E29A9-B129-4274-A8B5-EAD2021BE961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zövegdoboz 142">
            <a:extLst>
              <a:ext uri="{FF2B5EF4-FFF2-40B4-BE49-F238E27FC236}">
                <a16:creationId xmlns:a16="http://schemas.microsoft.com/office/drawing/2014/main" id="{EBACD2C7-0C9F-4F93-AA55-FBD957AE7079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4" name="Ellipszis 143">
            <a:extLst>
              <a:ext uri="{FF2B5EF4-FFF2-40B4-BE49-F238E27FC236}">
                <a16:creationId xmlns:a16="http://schemas.microsoft.com/office/drawing/2014/main" id="{E262D15E-B7C6-4EEB-B56E-9F144C476AE7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zövegdoboz 144">
            <a:extLst>
              <a:ext uri="{FF2B5EF4-FFF2-40B4-BE49-F238E27FC236}">
                <a16:creationId xmlns:a16="http://schemas.microsoft.com/office/drawing/2014/main" id="{054A8564-C9E8-4C33-ABC6-537E4CEF2928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Ellipszis 145">
            <a:extLst>
              <a:ext uri="{FF2B5EF4-FFF2-40B4-BE49-F238E27FC236}">
                <a16:creationId xmlns:a16="http://schemas.microsoft.com/office/drawing/2014/main" id="{5D8F44BE-D3CD-41BE-BAA6-82F3601788B7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zövegdoboz 146">
            <a:extLst>
              <a:ext uri="{FF2B5EF4-FFF2-40B4-BE49-F238E27FC236}">
                <a16:creationId xmlns:a16="http://schemas.microsoft.com/office/drawing/2014/main" id="{73C21AF8-A200-43BD-B7C4-D93CA1FC3334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Ellipszis 147">
            <a:extLst>
              <a:ext uri="{FF2B5EF4-FFF2-40B4-BE49-F238E27FC236}">
                <a16:creationId xmlns:a16="http://schemas.microsoft.com/office/drawing/2014/main" id="{B0A5128D-7FC3-4ED4-8FF5-F1B0CD2C53B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zövegdoboz 148">
            <a:extLst>
              <a:ext uri="{FF2B5EF4-FFF2-40B4-BE49-F238E27FC236}">
                <a16:creationId xmlns:a16="http://schemas.microsoft.com/office/drawing/2014/main" id="{60F5EEC9-653C-4A56-9458-EEAA10958C5F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0" name="Ellipszis 149">
            <a:extLst>
              <a:ext uri="{FF2B5EF4-FFF2-40B4-BE49-F238E27FC236}">
                <a16:creationId xmlns:a16="http://schemas.microsoft.com/office/drawing/2014/main" id="{AEDC69B8-4057-44AA-81A1-2F6089826F0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BD599907-7A03-48B0-824F-2A87DB1A5195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9DAE1FB-8130-48F9-8E55-E800A8E17BF2}"/>
              </a:ext>
            </a:extLst>
          </p:cNvPr>
          <p:cNvSpPr txBox="1"/>
          <p:nvPr/>
        </p:nvSpPr>
        <p:spPr>
          <a:xfrm>
            <a:off x="49541" y="1234484"/>
            <a:ext cx="4310975" cy="341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A Node.js a</a:t>
            </a:r>
            <a:r>
              <a:rPr lang="en-US" dirty="0" err="1">
                <a:solidFill>
                  <a:schemeClr val="bg1"/>
                </a:solidFill>
              </a:rPr>
              <a:t>szinkron</a:t>
            </a:r>
            <a:r>
              <a:rPr lang="en-US" dirty="0">
                <a:solidFill>
                  <a:schemeClr val="bg1"/>
                </a:solidFill>
              </a:rPr>
              <a:t>, eseményvezérelt JavaScript környezet</a:t>
            </a:r>
            <a:r>
              <a:rPr lang="hu-HU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Jól működik adatbázisokkal.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Külső könyvtárakat is felhasználtunk, mint például az Express, </a:t>
            </a:r>
            <a:r>
              <a:rPr lang="hu-HU" dirty="0" err="1">
                <a:solidFill>
                  <a:schemeClr val="bg1"/>
                </a:solidFill>
              </a:rPr>
              <a:t>MySQL</a:t>
            </a:r>
            <a:r>
              <a:rPr lang="hu-HU" dirty="0">
                <a:solidFill>
                  <a:schemeClr val="bg1"/>
                </a:solidFill>
              </a:rPr>
              <a:t>, </a:t>
            </a:r>
            <a:r>
              <a:rPr lang="hu-HU" dirty="0" err="1">
                <a:solidFill>
                  <a:schemeClr val="bg1"/>
                </a:solidFill>
              </a:rPr>
              <a:t>bcrypt</a:t>
            </a:r>
            <a:r>
              <a:rPr lang="hu-HU" dirty="0">
                <a:solidFill>
                  <a:schemeClr val="bg1"/>
                </a:solidFill>
              </a:rPr>
              <a:t>, JWT és CORS.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3" name="Kép 32">
            <a:extLst>
              <a:ext uri="{FF2B5EF4-FFF2-40B4-BE49-F238E27FC236}">
                <a16:creationId xmlns:a16="http://schemas.microsoft.com/office/drawing/2014/main" id="{F9C1DDD4-AD1B-4F68-86C8-75F4739C7A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84700" y="144300"/>
            <a:ext cx="3414197" cy="2030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/>
            </a:solidFill>
          </a:ln>
          <a:effectLst/>
        </p:spPr>
      </p:pic>
      <p:pic>
        <p:nvPicPr>
          <p:cNvPr id="34" name="Kép 33">
            <a:extLst>
              <a:ext uri="{FF2B5EF4-FFF2-40B4-BE49-F238E27FC236}">
                <a16:creationId xmlns:a16="http://schemas.microsoft.com/office/drawing/2014/main" id="{6D8F3614-63C7-446B-9D13-3652238522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52241" y="3563279"/>
            <a:ext cx="4073058" cy="450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/>
            </a:solidFill>
          </a:ln>
          <a:effectLst/>
        </p:spPr>
      </p:pic>
      <p:pic>
        <p:nvPicPr>
          <p:cNvPr id="39" name="Kép 38">
            <a:extLst>
              <a:ext uri="{FF2B5EF4-FFF2-40B4-BE49-F238E27FC236}">
                <a16:creationId xmlns:a16="http://schemas.microsoft.com/office/drawing/2014/main" id="{6DB5D0D7-DD69-4458-92D3-95FB84ECE55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41041" y="2416830"/>
            <a:ext cx="4784258" cy="663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56864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31D7332-7014-48E2-ABE9-BA5818405C1B}"/>
              </a:ext>
            </a:extLst>
          </p:cNvPr>
          <p:cNvSpPr/>
          <p:nvPr/>
        </p:nvSpPr>
        <p:spPr>
          <a:xfrm>
            <a:off x="1920239" y="1157056"/>
            <a:ext cx="5303521" cy="2459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2" y="2238493"/>
            <a:ext cx="5053016" cy="648552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Frontend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961B-AA6F-44A9-9907-E12FC2E3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5492" y="2887044"/>
            <a:ext cx="5053016" cy="273224"/>
          </a:xfrm>
        </p:spPr>
        <p:txBody>
          <a:bodyPr>
            <a:noAutofit/>
          </a:bodyPr>
          <a:lstStyle/>
          <a:p>
            <a:r>
              <a:rPr lang="hu-HU" dirty="0"/>
              <a:t>Bővebben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979447" y="654122"/>
            <a:ext cx="1185106" cy="1053202"/>
          </a:xfrm>
          <a:solidFill>
            <a:schemeClr val="bg2"/>
          </a:solidFill>
        </p:spPr>
        <p:txBody>
          <a:bodyPr anchor="ctr"/>
          <a:lstStyle/>
          <a:p>
            <a:r>
              <a:rPr lang="es-ES" dirty="0"/>
              <a:t>0</a:t>
            </a:r>
            <a:r>
              <a:rPr lang="hu-HU" dirty="0"/>
              <a:t>2</a:t>
            </a:r>
            <a:endParaRPr lang="en-US" dirty="0"/>
          </a:p>
        </p:txBody>
      </p:sp>
      <p:grpSp>
        <p:nvGrpSpPr>
          <p:cNvPr id="43" name="Google Shape;5803;p16">
            <a:extLst>
              <a:ext uri="{FF2B5EF4-FFF2-40B4-BE49-F238E27FC236}">
                <a16:creationId xmlns:a16="http://schemas.microsoft.com/office/drawing/2014/main" id="{88DCA3D4-4F52-4C28-887B-728971F254D5}"/>
              </a:ext>
            </a:extLst>
          </p:cNvPr>
          <p:cNvGrpSpPr/>
          <p:nvPr/>
        </p:nvGrpSpPr>
        <p:grpSpPr>
          <a:xfrm>
            <a:off x="209036" y="1508674"/>
            <a:ext cx="350079" cy="349134"/>
            <a:chOff x="2037825" y="3981825"/>
            <a:chExt cx="296175" cy="295375"/>
          </a:xfrm>
          <a:noFill/>
        </p:grpSpPr>
        <p:sp>
          <p:nvSpPr>
            <p:cNvPr id="44" name="Google Shape;5804;p16">
              <a:extLst>
                <a:ext uri="{FF2B5EF4-FFF2-40B4-BE49-F238E27FC236}">
                  <a16:creationId xmlns:a16="http://schemas.microsoft.com/office/drawing/2014/main" id="{20B13933-8685-4659-A2D1-52273CC6122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5805;p16">
              <a:extLst>
                <a:ext uri="{FF2B5EF4-FFF2-40B4-BE49-F238E27FC236}">
                  <a16:creationId xmlns:a16="http://schemas.microsoft.com/office/drawing/2014/main" id="{FE6BA108-D984-4BA2-91B2-9A83E0444047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5806;p16">
              <a:extLst>
                <a:ext uri="{FF2B5EF4-FFF2-40B4-BE49-F238E27FC236}">
                  <a16:creationId xmlns:a16="http://schemas.microsoft.com/office/drawing/2014/main" id="{DECC05F4-8D08-4CAF-BEF0-73FC99DA06A3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oogle Shape;9763;p16">
            <a:extLst>
              <a:ext uri="{FF2B5EF4-FFF2-40B4-BE49-F238E27FC236}">
                <a16:creationId xmlns:a16="http://schemas.microsoft.com/office/drawing/2014/main" id="{32453E5F-030F-468C-9AF8-12212E8287B1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37" name="Google Shape;9764;p16">
              <a:extLst>
                <a:ext uri="{FF2B5EF4-FFF2-40B4-BE49-F238E27FC236}">
                  <a16:creationId xmlns:a16="http://schemas.microsoft.com/office/drawing/2014/main" id="{0CDEFFF8-D20A-431A-973C-772DAF82EF3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65;p16">
              <a:extLst>
                <a:ext uri="{FF2B5EF4-FFF2-40B4-BE49-F238E27FC236}">
                  <a16:creationId xmlns:a16="http://schemas.microsoft.com/office/drawing/2014/main" id="{EC5386F2-E7E9-42F7-9913-2A82A50F201B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66;p16">
              <a:extLst>
                <a:ext uri="{FF2B5EF4-FFF2-40B4-BE49-F238E27FC236}">
                  <a16:creationId xmlns:a16="http://schemas.microsoft.com/office/drawing/2014/main" id="{E538837A-CB58-4929-9B34-50B9EE7C4E9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67;p16">
              <a:extLst>
                <a:ext uri="{FF2B5EF4-FFF2-40B4-BE49-F238E27FC236}">
                  <a16:creationId xmlns:a16="http://schemas.microsoft.com/office/drawing/2014/main" id="{BAFC04ED-205F-4E8B-A7E8-C0D9BD65919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Forma libre: forma 162">
            <a:extLst>
              <a:ext uri="{FF2B5EF4-FFF2-40B4-BE49-F238E27FC236}">
                <a16:creationId xmlns:a16="http://schemas.microsoft.com/office/drawing/2014/main" id="{A42A42CD-D75B-487F-B665-9C5BA13D3CBB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2" name="Ellipszis 141">
            <a:extLst>
              <a:ext uri="{FF2B5EF4-FFF2-40B4-BE49-F238E27FC236}">
                <a16:creationId xmlns:a16="http://schemas.microsoft.com/office/drawing/2014/main" id="{8E0E29A9-B129-4274-A8B5-EAD2021BE961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zövegdoboz 142">
            <a:extLst>
              <a:ext uri="{FF2B5EF4-FFF2-40B4-BE49-F238E27FC236}">
                <a16:creationId xmlns:a16="http://schemas.microsoft.com/office/drawing/2014/main" id="{EBACD2C7-0C9F-4F93-AA55-FBD957AE7079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4" name="Ellipszis 143">
            <a:extLst>
              <a:ext uri="{FF2B5EF4-FFF2-40B4-BE49-F238E27FC236}">
                <a16:creationId xmlns:a16="http://schemas.microsoft.com/office/drawing/2014/main" id="{E262D15E-B7C6-4EEB-B56E-9F144C476AE7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zövegdoboz 144">
            <a:extLst>
              <a:ext uri="{FF2B5EF4-FFF2-40B4-BE49-F238E27FC236}">
                <a16:creationId xmlns:a16="http://schemas.microsoft.com/office/drawing/2014/main" id="{054A8564-C9E8-4C33-ABC6-537E4CEF2928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Ellipszis 145">
            <a:extLst>
              <a:ext uri="{FF2B5EF4-FFF2-40B4-BE49-F238E27FC236}">
                <a16:creationId xmlns:a16="http://schemas.microsoft.com/office/drawing/2014/main" id="{5D8F44BE-D3CD-41BE-BAA6-82F3601788B7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zövegdoboz 146">
            <a:extLst>
              <a:ext uri="{FF2B5EF4-FFF2-40B4-BE49-F238E27FC236}">
                <a16:creationId xmlns:a16="http://schemas.microsoft.com/office/drawing/2014/main" id="{73C21AF8-A200-43BD-B7C4-D93CA1FC3334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Ellipszis 147">
            <a:extLst>
              <a:ext uri="{FF2B5EF4-FFF2-40B4-BE49-F238E27FC236}">
                <a16:creationId xmlns:a16="http://schemas.microsoft.com/office/drawing/2014/main" id="{B0A5128D-7FC3-4ED4-8FF5-F1B0CD2C53B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zövegdoboz 148">
            <a:extLst>
              <a:ext uri="{FF2B5EF4-FFF2-40B4-BE49-F238E27FC236}">
                <a16:creationId xmlns:a16="http://schemas.microsoft.com/office/drawing/2014/main" id="{60F5EEC9-653C-4A56-9458-EEAA10958C5F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0" name="Ellipszis 149">
            <a:extLst>
              <a:ext uri="{FF2B5EF4-FFF2-40B4-BE49-F238E27FC236}">
                <a16:creationId xmlns:a16="http://schemas.microsoft.com/office/drawing/2014/main" id="{AEDC69B8-4057-44AA-81A1-2F6089826F0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BD599907-7A03-48B0-824F-2A87DB1A5195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15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 build="p"/>
      <p:bldP spid="8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483" y="276930"/>
            <a:ext cx="2123883" cy="492070"/>
          </a:xfrm>
        </p:spPr>
        <p:txBody>
          <a:bodyPr/>
          <a:lstStyle/>
          <a:p>
            <a:r>
              <a:rPr lang="hu-HU" sz="3200" dirty="0">
                <a:solidFill>
                  <a:srgbClr val="8CD7EC"/>
                </a:solidFill>
              </a:rPr>
              <a:t>Frontend</a:t>
            </a:r>
            <a:endParaRPr lang="en-US" sz="2400" dirty="0">
              <a:solidFill>
                <a:srgbClr val="8CD7EC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34744" y="224310"/>
            <a:ext cx="683945" cy="597310"/>
          </a:xfrm>
          <a:solidFill>
            <a:schemeClr val="bg2"/>
          </a:solidFill>
        </p:spPr>
        <p:txBody>
          <a:bodyPr anchor="ctr"/>
          <a:lstStyle/>
          <a:p>
            <a:r>
              <a:rPr lang="es-ES" sz="2800" dirty="0"/>
              <a:t>0</a:t>
            </a:r>
            <a:r>
              <a:rPr lang="hu-HU" sz="2800" dirty="0"/>
              <a:t>2</a:t>
            </a:r>
            <a:endParaRPr lang="en-US" sz="2000" dirty="0"/>
          </a:p>
        </p:txBody>
      </p:sp>
      <p:grpSp>
        <p:nvGrpSpPr>
          <p:cNvPr id="43" name="Google Shape;5803;p16">
            <a:extLst>
              <a:ext uri="{FF2B5EF4-FFF2-40B4-BE49-F238E27FC236}">
                <a16:creationId xmlns:a16="http://schemas.microsoft.com/office/drawing/2014/main" id="{88DCA3D4-4F52-4C28-887B-728971F254D5}"/>
              </a:ext>
            </a:extLst>
          </p:cNvPr>
          <p:cNvGrpSpPr/>
          <p:nvPr/>
        </p:nvGrpSpPr>
        <p:grpSpPr>
          <a:xfrm>
            <a:off x="434745" y="1632367"/>
            <a:ext cx="406338" cy="398361"/>
            <a:chOff x="2037825" y="3981825"/>
            <a:chExt cx="296175" cy="295375"/>
          </a:xfrm>
          <a:noFill/>
        </p:grpSpPr>
        <p:sp>
          <p:nvSpPr>
            <p:cNvPr id="44" name="Google Shape;5804;p16">
              <a:extLst>
                <a:ext uri="{FF2B5EF4-FFF2-40B4-BE49-F238E27FC236}">
                  <a16:creationId xmlns:a16="http://schemas.microsoft.com/office/drawing/2014/main" id="{20B13933-8685-4659-A2D1-52273CC6122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5805;p16">
              <a:extLst>
                <a:ext uri="{FF2B5EF4-FFF2-40B4-BE49-F238E27FC236}">
                  <a16:creationId xmlns:a16="http://schemas.microsoft.com/office/drawing/2014/main" id="{FE6BA108-D984-4BA2-91B2-9A83E0444047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5806;p16">
              <a:extLst>
                <a:ext uri="{FF2B5EF4-FFF2-40B4-BE49-F238E27FC236}">
                  <a16:creationId xmlns:a16="http://schemas.microsoft.com/office/drawing/2014/main" id="{DECC05F4-8D08-4CAF-BEF0-73FC99DA06A3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oogle Shape;9763;p16">
            <a:extLst>
              <a:ext uri="{FF2B5EF4-FFF2-40B4-BE49-F238E27FC236}">
                <a16:creationId xmlns:a16="http://schemas.microsoft.com/office/drawing/2014/main" id="{32453E5F-030F-468C-9AF8-12212E8287B1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37" name="Google Shape;9764;p16">
              <a:extLst>
                <a:ext uri="{FF2B5EF4-FFF2-40B4-BE49-F238E27FC236}">
                  <a16:creationId xmlns:a16="http://schemas.microsoft.com/office/drawing/2014/main" id="{0CDEFFF8-D20A-431A-973C-772DAF82EF3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65;p16">
              <a:extLst>
                <a:ext uri="{FF2B5EF4-FFF2-40B4-BE49-F238E27FC236}">
                  <a16:creationId xmlns:a16="http://schemas.microsoft.com/office/drawing/2014/main" id="{EC5386F2-E7E9-42F7-9913-2A82A50F201B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66;p16">
              <a:extLst>
                <a:ext uri="{FF2B5EF4-FFF2-40B4-BE49-F238E27FC236}">
                  <a16:creationId xmlns:a16="http://schemas.microsoft.com/office/drawing/2014/main" id="{E538837A-CB58-4929-9B34-50B9EE7C4E9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67;p16">
              <a:extLst>
                <a:ext uri="{FF2B5EF4-FFF2-40B4-BE49-F238E27FC236}">
                  <a16:creationId xmlns:a16="http://schemas.microsoft.com/office/drawing/2014/main" id="{BAFC04ED-205F-4E8B-A7E8-C0D9BD65919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Forma libre: forma 162">
            <a:extLst>
              <a:ext uri="{FF2B5EF4-FFF2-40B4-BE49-F238E27FC236}">
                <a16:creationId xmlns:a16="http://schemas.microsoft.com/office/drawing/2014/main" id="{A42A42CD-D75B-487F-B665-9C5BA13D3CBB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2" name="Ellipszis 141">
            <a:extLst>
              <a:ext uri="{FF2B5EF4-FFF2-40B4-BE49-F238E27FC236}">
                <a16:creationId xmlns:a16="http://schemas.microsoft.com/office/drawing/2014/main" id="{8E0E29A9-B129-4274-A8B5-EAD2021BE961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zövegdoboz 142">
            <a:extLst>
              <a:ext uri="{FF2B5EF4-FFF2-40B4-BE49-F238E27FC236}">
                <a16:creationId xmlns:a16="http://schemas.microsoft.com/office/drawing/2014/main" id="{EBACD2C7-0C9F-4F93-AA55-FBD957AE7079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4" name="Ellipszis 143">
            <a:extLst>
              <a:ext uri="{FF2B5EF4-FFF2-40B4-BE49-F238E27FC236}">
                <a16:creationId xmlns:a16="http://schemas.microsoft.com/office/drawing/2014/main" id="{E262D15E-B7C6-4EEB-B56E-9F144C476AE7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zövegdoboz 144">
            <a:extLst>
              <a:ext uri="{FF2B5EF4-FFF2-40B4-BE49-F238E27FC236}">
                <a16:creationId xmlns:a16="http://schemas.microsoft.com/office/drawing/2014/main" id="{054A8564-C9E8-4C33-ABC6-537E4CEF2928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Ellipszis 145">
            <a:extLst>
              <a:ext uri="{FF2B5EF4-FFF2-40B4-BE49-F238E27FC236}">
                <a16:creationId xmlns:a16="http://schemas.microsoft.com/office/drawing/2014/main" id="{5D8F44BE-D3CD-41BE-BAA6-82F3601788B7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zövegdoboz 146">
            <a:extLst>
              <a:ext uri="{FF2B5EF4-FFF2-40B4-BE49-F238E27FC236}">
                <a16:creationId xmlns:a16="http://schemas.microsoft.com/office/drawing/2014/main" id="{73C21AF8-A200-43BD-B7C4-D93CA1FC3334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Ellipszis 147">
            <a:extLst>
              <a:ext uri="{FF2B5EF4-FFF2-40B4-BE49-F238E27FC236}">
                <a16:creationId xmlns:a16="http://schemas.microsoft.com/office/drawing/2014/main" id="{B0A5128D-7FC3-4ED4-8FF5-F1B0CD2C53B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zövegdoboz 148">
            <a:extLst>
              <a:ext uri="{FF2B5EF4-FFF2-40B4-BE49-F238E27FC236}">
                <a16:creationId xmlns:a16="http://schemas.microsoft.com/office/drawing/2014/main" id="{60F5EEC9-653C-4A56-9458-EEAA10958C5F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0" name="Ellipszis 149">
            <a:extLst>
              <a:ext uri="{FF2B5EF4-FFF2-40B4-BE49-F238E27FC236}">
                <a16:creationId xmlns:a16="http://schemas.microsoft.com/office/drawing/2014/main" id="{AEDC69B8-4057-44AA-81A1-2F6089826F0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BD599907-7A03-48B0-824F-2A87DB1A5195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9DAE1FB-8130-48F9-8E55-E800A8E17BF2}"/>
              </a:ext>
            </a:extLst>
          </p:cNvPr>
          <p:cNvSpPr txBox="1"/>
          <p:nvPr/>
        </p:nvSpPr>
        <p:spPr>
          <a:xfrm>
            <a:off x="467307" y="1234242"/>
            <a:ext cx="3050920" cy="331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HTML, CSS, </a:t>
            </a:r>
            <a:r>
              <a:rPr lang="hu-HU" dirty="0" err="1">
                <a:solidFill>
                  <a:schemeClr val="bg1"/>
                </a:solidFill>
              </a:rPr>
              <a:t>Bootstrap</a:t>
            </a:r>
            <a:endParaRPr lang="hu-HU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 err="1">
                <a:solidFill>
                  <a:schemeClr val="bg1"/>
                </a:solidFill>
              </a:rPr>
              <a:t>Angular</a:t>
            </a:r>
            <a:r>
              <a:rPr lang="hu-HU" dirty="0">
                <a:solidFill>
                  <a:schemeClr val="bg1"/>
                </a:solidFill>
              </a:rPr>
              <a:t> keretrendszer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SPA - Egyoldalas alkalmazás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Komponensek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-HU" dirty="0">
                <a:solidFill>
                  <a:schemeClr val="bg1"/>
                </a:solidFill>
              </a:rPr>
              <a:t>Kétirányú </a:t>
            </a:r>
            <a:r>
              <a:rPr lang="hu-HU" dirty="0" err="1">
                <a:solidFill>
                  <a:schemeClr val="bg1"/>
                </a:solidFill>
              </a:rPr>
              <a:t>adatbinding</a:t>
            </a:r>
            <a:endParaRPr lang="hu-HU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2CA25FF-85FE-4261-B0EE-0E0997BC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219" y="308380"/>
            <a:ext cx="2530938" cy="401459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9D15F388-4C53-4B22-B9D1-30C0EB841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688" y="691850"/>
            <a:ext cx="858057" cy="95719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27B47EB7-49D7-4DC0-B98F-1ED8C1BCD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872" y="691850"/>
            <a:ext cx="758629" cy="95719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C1C7763-678A-40D0-92A6-9E9DCD937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6120" y="1862457"/>
            <a:ext cx="2203688" cy="65093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80F5F83F-9970-4B13-982C-5CD0DCED88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944" y="2933339"/>
            <a:ext cx="2462665" cy="83351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29889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31D7332-7014-48E2-ABE9-BA5818405C1B}"/>
              </a:ext>
            </a:extLst>
          </p:cNvPr>
          <p:cNvSpPr/>
          <p:nvPr/>
        </p:nvSpPr>
        <p:spPr>
          <a:xfrm>
            <a:off x="1920239" y="1157056"/>
            <a:ext cx="5303521" cy="2459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2" y="2238493"/>
            <a:ext cx="5053016" cy="648552"/>
          </a:xfrm>
        </p:spPr>
        <p:txBody>
          <a:bodyPr/>
          <a:lstStyle/>
          <a:p>
            <a:r>
              <a:rPr lang="hu-HU" dirty="0">
                <a:solidFill>
                  <a:srgbClr val="8CD7EC"/>
                </a:solidFill>
              </a:rPr>
              <a:t>Adatbázis</a:t>
            </a:r>
            <a:endParaRPr lang="en-US" dirty="0">
              <a:solidFill>
                <a:srgbClr val="8CD7EC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961B-AA6F-44A9-9907-E12FC2E3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5492" y="2887044"/>
            <a:ext cx="5053016" cy="273224"/>
          </a:xfrm>
        </p:spPr>
        <p:txBody>
          <a:bodyPr>
            <a:noAutofit/>
          </a:bodyPr>
          <a:lstStyle/>
          <a:p>
            <a:r>
              <a:rPr lang="hu-HU" dirty="0"/>
              <a:t>Bővebben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979447" y="654122"/>
            <a:ext cx="1185106" cy="1053202"/>
          </a:xfrm>
          <a:solidFill>
            <a:schemeClr val="bg2"/>
          </a:solidFill>
        </p:spPr>
        <p:txBody>
          <a:bodyPr anchor="ctr"/>
          <a:lstStyle/>
          <a:p>
            <a:r>
              <a:rPr lang="es-ES" dirty="0"/>
              <a:t>0</a:t>
            </a:r>
            <a:r>
              <a:rPr lang="hu-HU" dirty="0"/>
              <a:t>3</a:t>
            </a:r>
            <a:endParaRPr lang="en-US" dirty="0"/>
          </a:p>
        </p:txBody>
      </p:sp>
      <p:grpSp>
        <p:nvGrpSpPr>
          <p:cNvPr id="43" name="Google Shape;5803;p16">
            <a:extLst>
              <a:ext uri="{FF2B5EF4-FFF2-40B4-BE49-F238E27FC236}">
                <a16:creationId xmlns:a16="http://schemas.microsoft.com/office/drawing/2014/main" id="{88DCA3D4-4F52-4C28-887B-728971F254D5}"/>
              </a:ext>
            </a:extLst>
          </p:cNvPr>
          <p:cNvGrpSpPr/>
          <p:nvPr/>
        </p:nvGrpSpPr>
        <p:grpSpPr>
          <a:xfrm>
            <a:off x="209036" y="1508674"/>
            <a:ext cx="350079" cy="349134"/>
            <a:chOff x="2037825" y="3981825"/>
            <a:chExt cx="296175" cy="295375"/>
          </a:xfrm>
          <a:noFill/>
        </p:grpSpPr>
        <p:sp>
          <p:nvSpPr>
            <p:cNvPr id="44" name="Google Shape;5804;p16">
              <a:extLst>
                <a:ext uri="{FF2B5EF4-FFF2-40B4-BE49-F238E27FC236}">
                  <a16:creationId xmlns:a16="http://schemas.microsoft.com/office/drawing/2014/main" id="{20B13933-8685-4659-A2D1-52273CC61221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5805;p16">
              <a:extLst>
                <a:ext uri="{FF2B5EF4-FFF2-40B4-BE49-F238E27FC236}">
                  <a16:creationId xmlns:a16="http://schemas.microsoft.com/office/drawing/2014/main" id="{FE6BA108-D984-4BA2-91B2-9A83E0444047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5806;p16">
              <a:extLst>
                <a:ext uri="{FF2B5EF4-FFF2-40B4-BE49-F238E27FC236}">
                  <a16:creationId xmlns:a16="http://schemas.microsoft.com/office/drawing/2014/main" id="{DECC05F4-8D08-4CAF-BEF0-73FC99DA06A3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oogle Shape;9763;p16">
            <a:extLst>
              <a:ext uri="{FF2B5EF4-FFF2-40B4-BE49-F238E27FC236}">
                <a16:creationId xmlns:a16="http://schemas.microsoft.com/office/drawing/2014/main" id="{32453E5F-030F-468C-9AF8-12212E8287B1}"/>
              </a:ext>
            </a:extLst>
          </p:cNvPr>
          <p:cNvGrpSpPr/>
          <p:nvPr/>
        </p:nvGrpSpPr>
        <p:grpSpPr>
          <a:xfrm>
            <a:off x="2086318" y="4744193"/>
            <a:ext cx="264550" cy="353222"/>
            <a:chOff x="903530" y="3806125"/>
            <a:chExt cx="264550" cy="353222"/>
          </a:xfrm>
          <a:noFill/>
        </p:grpSpPr>
        <p:sp>
          <p:nvSpPr>
            <p:cNvPr id="137" name="Google Shape;9764;p16">
              <a:extLst>
                <a:ext uri="{FF2B5EF4-FFF2-40B4-BE49-F238E27FC236}">
                  <a16:creationId xmlns:a16="http://schemas.microsoft.com/office/drawing/2014/main" id="{0CDEFFF8-D20A-431A-973C-772DAF82EF3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765;p16">
              <a:extLst>
                <a:ext uri="{FF2B5EF4-FFF2-40B4-BE49-F238E27FC236}">
                  <a16:creationId xmlns:a16="http://schemas.microsoft.com/office/drawing/2014/main" id="{EC5386F2-E7E9-42F7-9913-2A82A50F201B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766;p16">
              <a:extLst>
                <a:ext uri="{FF2B5EF4-FFF2-40B4-BE49-F238E27FC236}">
                  <a16:creationId xmlns:a16="http://schemas.microsoft.com/office/drawing/2014/main" id="{E538837A-CB58-4929-9B34-50B9EE7C4E99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767;p16">
              <a:extLst>
                <a:ext uri="{FF2B5EF4-FFF2-40B4-BE49-F238E27FC236}">
                  <a16:creationId xmlns:a16="http://schemas.microsoft.com/office/drawing/2014/main" id="{BAFC04ED-205F-4E8B-A7E8-C0D9BD659191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Forma libre: forma 162">
            <a:extLst>
              <a:ext uri="{FF2B5EF4-FFF2-40B4-BE49-F238E27FC236}">
                <a16:creationId xmlns:a16="http://schemas.microsoft.com/office/drawing/2014/main" id="{A42A42CD-D75B-487F-B665-9C5BA13D3CBB}"/>
              </a:ext>
            </a:extLst>
          </p:cNvPr>
          <p:cNvSpPr/>
          <p:nvPr/>
        </p:nvSpPr>
        <p:spPr>
          <a:xfrm>
            <a:off x="-4507109" y="4697392"/>
            <a:ext cx="23498591" cy="450260"/>
          </a:xfrm>
          <a:custGeom>
            <a:avLst/>
            <a:gdLst>
              <a:gd name="connsiteX0" fmla="*/ 0 w 23498591"/>
              <a:gd name="connsiteY0" fmla="*/ 0 h 450260"/>
              <a:gd name="connsiteX1" fmla="*/ 8327624 w 23498591"/>
              <a:gd name="connsiteY1" fmla="*/ 0 h 450260"/>
              <a:gd name="connsiteX2" fmla="*/ 9009283 w 23498591"/>
              <a:gd name="connsiteY2" fmla="*/ 356116 h 450260"/>
              <a:gd name="connsiteX3" fmla="*/ 9617086 w 23498591"/>
              <a:gd name="connsiteY3" fmla="*/ 3134 h 450260"/>
              <a:gd name="connsiteX4" fmla="*/ 9656467 w 23498591"/>
              <a:gd name="connsiteY4" fmla="*/ 0 h 450260"/>
              <a:gd name="connsiteX5" fmla="*/ 23498591 w 23498591"/>
              <a:gd name="connsiteY5" fmla="*/ 0 h 450260"/>
              <a:gd name="connsiteX6" fmla="*/ 23498591 w 23498591"/>
              <a:gd name="connsiteY6" fmla="*/ 450260 h 450260"/>
              <a:gd name="connsiteX7" fmla="*/ 0 w 23498591"/>
              <a:gd name="connsiteY7" fmla="*/ 450260 h 4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98591" h="450260">
                <a:moveTo>
                  <a:pt x="0" y="0"/>
                </a:moveTo>
                <a:lnTo>
                  <a:pt x="8327624" y="0"/>
                </a:lnTo>
                <a:cubicBezTo>
                  <a:pt x="8656083" y="2229"/>
                  <a:pt x="8622270" y="358157"/>
                  <a:pt x="9009283" y="356116"/>
                </a:cubicBezTo>
                <a:cubicBezTo>
                  <a:pt x="9372108" y="354203"/>
                  <a:pt x="9384442" y="41974"/>
                  <a:pt x="9617086" y="3134"/>
                </a:cubicBezTo>
                <a:lnTo>
                  <a:pt x="9656467" y="0"/>
                </a:lnTo>
                <a:lnTo>
                  <a:pt x="23498591" y="0"/>
                </a:lnTo>
                <a:lnTo>
                  <a:pt x="23498591" y="450260"/>
                </a:lnTo>
                <a:lnTo>
                  <a:pt x="0" y="450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2" name="Ellipszis 141">
            <a:extLst>
              <a:ext uri="{FF2B5EF4-FFF2-40B4-BE49-F238E27FC236}">
                <a16:creationId xmlns:a16="http://schemas.microsoft.com/office/drawing/2014/main" id="{8E0E29A9-B129-4274-A8B5-EAD2021BE961}"/>
              </a:ext>
            </a:extLst>
          </p:cNvPr>
          <p:cNvSpPr/>
          <p:nvPr/>
        </p:nvSpPr>
        <p:spPr>
          <a:xfrm>
            <a:off x="186314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zövegdoboz 142">
            <a:extLst>
              <a:ext uri="{FF2B5EF4-FFF2-40B4-BE49-F238E27FC236}">
                <a16:creationId xmlns:a16="http://schemas.microsoft.com/office/drawing/2014/main" id="{EBACD2C7-0C9F-4F93-AA55-FBD957AE7079}"/>
              </a:ext>
            </a:extLst>
          </p:cNvPr>
          <p:cNvSpPr txBox="1"/>
          <p:nvPr/>
        </p:nvSpPr>
        <p:spPr>
          <a:xfrm>
            <a:off x="1408380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buFont typeface="+mj-lt"/>
              <a:buAutoNum type="arabicPeriod"/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4" name="Ellipszis 143">
            <a:extLst>
              <a:ext uri="{FF2B5EF4-FFF2-40B4-BE49-F238E27FC236}">
                <a16:creationId xmlns:a16="http://schemas.microsoft.com/office/drawing/2014/main" id="{E262D15E-B7C6-4EEB-B56E-9F144C476AE7}"/>
              </a:ext>
            </a:extLst>
          </p:cNvPr>
          <p:cNvSpPr/>
          <p:nvPr/>
        </p:nvSpPr>
        <p:spPr>
          <a:xfrm>
            <a:off x="3054402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zövegdoboz 144">
            <a:extLst>
              <a:ext uri="{FF2B5EF4-FFF2-40B4-BE49-F238E27FC236}">
                <a16:creationId xmlns:a16="http://schemas.microsoft.com/office/drawing/2014/main" id="{054A8564-C9E8-4C33-ABC6-537E4CEF2928}"/>
              </a:ext>
            </a:extLst>
          </p:cNvPr>
          <p:cNvSpPr txBox="1"/>
          <p:nvPr/>
        </p:nvSpPr>
        <p:spPr>
          <a:xfrm>
            <a:off x="2517581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6" name="Ellipszis 145">
            <a:extLst>
              <a:ext uri="{FF2B5EF4-FFF2-40B4-BE49-F238E27FC236}">
                <a16:creationId xmlns:a16="http://schemas.microsoft.com/office/drawing/2014/main" id="{5D8F44BE-D3CD-41BE-BAA6-82F3601788B7}"/>
              </a:ext>
            </a:extLst>
          </p:cNvPr>
          <p:cNvSpPr/>
          <p:nvPr/>
        </p:nvSpPr>
        <p:spPr>
          <a:xfrm>
            <a:off x="4294757" y="4426524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zövegdoboz 146">
            <a:extLst>
              <a:ext uri="{FF2B5EF4-FFF2-40B4-BE49-F238E27FC236}">
                <a16:creationId xmlns:a16="http://schemas.microsoft.com/office/drawing/2014/main" id="{73C21AF8-A200-43BD-B7C4-D93CA1FC3334}"/>
              </a:ext>
            </a:extLst>
          </p:cNvPr>
          <p:cNvSpPr txBox="1"/>
          <p:nvPr/>
        </p:nvSpPr>
        <p:spPr>
          <a:xfrm>
            <a:off x="3757936" y="444798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Ellipszis 147">
            <a:extLst>
              <a:ext uri="{FF2B5EF4-FFF2-40B4-BE49-F238E27FC236}">
                <a16:creationId xmlns:a16="http://schemas.microsoft.com/office/drawing/2014/main" id="{B0A5128D-7FC3-4ED4-8FF5-F1B0CD2C53BA}"/>
              </a:ext>
            </a:extLst>
          </p:cNvPr>
          <p:cNvSpPr/>
          <p:nvPr/>
        </p:nvSpPr>
        <p:spPr>
          <a:xfrm>
            <a:off x="5558750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zövegdoboz 148">
            <a:extLst>
              <a:ext uri="{FF2B5EF4-FFF2-40B4-BE49-F238E27FC236}">
                <a16:creationId xmlns:a16="http://schemas.microsoft.com/office/drawing/2014/main" id="{60F5EEC9-653C-4A56-9458-EEAA10958C5F}"/>
              </a:ext>
            </a:extLst>
          </p:cNvPr>
          <p:cNvSpPr txBox="1"/>
          <p:nvPr/>
        </p:nvSpPr>
        <p:spPr>
          <a:xfrm>
            <a:off x="5021929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0" name="Ellipszis 149">
            <a:extLst>
              <a:ext uri="{FF2B5EF4-FFF2-40B4-BE49-F238E27FC236}">
                <a16:creationId xmlns:a16="http://schemas.microsoft.com/office/drawing/2014/main" id="{AEDC69B8-4057-44AA-81A1-2F6089826F04}"/>
              </a:ext>
            </a:extLst>
          </p:cNvPr>
          <p:cNvSpPr/>
          <p:nvPr/>
        </p:nvSpPr>
        <p:spPr>
          <a:xfrm>
            <a:off x="6810924" y="4694438"/>
            <a:ext cx="431263" cy="4312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Szövegdoboz 150">
            <a:extLst>
              <a:ext uri="{FF2B5EF4-FFF2-40B4-BE49-F238E27FC236}">
                <a16:creationId xmlns:a16="http://schemas.microsoft.com/office/drawing/2014/main" id="{BD599907-7A03-48B0-824F-2A87DB1A5195}"/>
              </a:ext>
            </a:extLst>
          </p:cNvPr>
          <p:cNvSpPr txBox="1"/>
          <p:nvPr/>
        </p:nvSpPr>
        <p:spPr>
          <a:xfrm>
            <a:off x="6274103" y="47158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1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 build="p"/>
      <p:bldP spid="8" grpId="0" uiExpand="1" build="p" animBg="1"/>
    </p:bldLst>
  </p:timing>
</p:sld>
</file>

<file path=ppt/theme/theme1.xml><?xml version="1.0" encoding="utf-8"?>
<a:theme xmlns:a="http://schemas.openxmlformats.org/drawingml/2006/main" name="Interactive Corporate Interface for Business by Slidesgo">
  <a:themeElements>
    <a:clrScheme name="Custom 5">
      <a:dk1>
        <a:sysClr val="windowText" lastClr="000000"/>
      </a:dk1>
      <a:lt1>
        <a:sysClr val="window" lastClr="FFFFFF"/>
      </a:lt1>
      <a:dk2>
        <a:srgbClr val="93B9AD"/>
      </a:dk2>
      <a:lt2>
        <a:srgbClr val="D63E50"/>
      </a:lt2>
      <a:accent1>
        <a:srgbClr val="62626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63E50"/>
      </a:hlink>
      <a:folHlink>
        <a:srgbClr val="D63E5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2585</TotalTime>
  <Words>724</Words>
  <Application>Microsoft Office PowerPoint</Application>
  <PresentationFormat>Diavetítés a képernyőre (16:9 oldalarány)</PresentationFormat>
  <Paragraphs>221</Paragraphs>
  <Slides>22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8" baseType="lpstr">
      <vt:lpstr>Arial</vt:lpstr>
      <vt:lpstr>Calibri</vt:lpstr>
      <vt:lpstr>Inter</vt:lpstr>
      <vt:lpstr>Rubik</vt:lpstr>
      <vt:lpstr>Wingdings</vt:lpstr>
      <vt:lpstr>Interactive Corporate Interface for Business by Slidesgo</vt:lpstr>
      <vt:lpstr>Interactive Corporate Interface for Business</vt:lpstr>
      <vt:lpstr>Milyen probléma adta az ötletet?</vt:lpstr>
      <vt:lpstr>Funkcionalitás</vt:lpstr>
      <vt:lpstr>Használt technológiák</vt:lpstr>
      <vt:lpstr>Backend</vt:lpstr>
      <vt:lpstr>Backend</vt:lpstr>
      <vt:lpstr>Frontend</vt:lpstr>
      <vt:lpstr>Frontend</vt:lpstr>
      <vt:lpstr>Adatbázis</vt:lpstr>
      <vt:lpstr>Adatbázis</vt:lpstr>
      <vt:lpstr>D a t a b a s e</vt:lpstr>
      <vt:lpstr>Mobilapp</vt:lpstr>
      <vt:lpstr>Mobilapp</vt:lpstr>
      <vt:lpstr>Reszponzivitás</vt:lpstr>
      <vt:lpstr>Tesztek</vt:lpstr>
      <vt:lpstr>Csapatmunka</vt:lpstr>
      <vt:lpstr>Pozitív hatások</vt:lpstr>
      <vt:lpstr>Interactive Corporate Interface for Business</vt:lpstr>
      <vt:lpstr>PowerPoint-bemutató</vt:lpstr>
      <vt:lpstr>PowerPoint-bemutató</vt:lpstr>
      <vt:lpstr>PowerPoint-bemutató</vt:lpstr>
      <vt:lpstr>Interactive Corporate Interface for Business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Corporate Interface for Business</dc:title>
  <dc:creator>Markulinec Viktória</dc:creator>
  <cp:lastModifiedBy>Markulinec Viktória</cp:lastModifiedBy>
  <cp:revision>79</cp:revision>
  <dcterms:created xsi:type="dcterms:W3CDTF">2021-10-12T08:06:43Z</dcterms:created>
  <dcterms:modified xsi:type="dcterms:W3CDTF">2025-03-23T22:00:28Z</dcterms:modified>
</cp:coreProperties>
</file>